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omments/modernComment_10A_68620C33.xml" ContentType="application/vnd.ms-powerpoint.comments+xml"/>
  <Override PartName="/ppt/comments/modernComment_106_0.xml" ContentType="application/vnd.ms-powerpoint.comments+xml"/>
  <Override PartName="/ppt/comments/modernComment_111_49282BCE.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sldIdLst>
    <p:sldId id="256" r:id="rId5"/>
    <p:sldId id="257" r:id="rId6"/>
    <p:sldId id="258" r:id="rId7"/>
    <p:sldId id="266" r:id="rId8"/>
    <p:sldId id="260" r:id="rId9"/>
    <p:sldId id="261" r:id="rId10"/>
    <p:sldId id="262" r:id="rId11"/>
    <p:sldId id="273" r:id="rId12"/>
    <p:sldId id="274" r:id="rId13"/>
    <p:sldId id="269" r:id="rId14"/>
    <p:sldId id="271" r:id="rId1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BCB85F-2BD6-2DDE-3CB5-385ABE42EBEE}" name="Caley Eldred" initials="CE" userId="S::caley.eldred@starandgarter.org::02bf38e9-0b9f-4886-9d26-6e4c844b0812" providerId="AD"/>
  <p188:author id="{8F0ABC7A-8BAB-9D81-0C8D-A885A79DDA9B}" name="Halani Foulsham" initials="HF" userId="S::halani.foulsham@starandgarter.org::29c7c511-c158-4396-9111-17721753fb45" providerId="AD"/>
  <p188:author id="{925090A9-1B54-9F46-039B-EF044E8D995C}" name="Michelle Danks" initials="MD" userId="S::michelle.danks@starandgarter.org::d8b2f0a8-2083-46ac-9e5e-93e2b71604b2" providerId="AD"/>
  <p188:author id="{0BDBDAF6-B34A-5273-FCED-437F7611473D}" name="Katie Clarke" initials="KC" userId="S::katie.clarke@starandgarter.org::ab48a217-c1b9-49ce-820d-221fb9201ef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D3E6"/>
    <a:srgbClr val="00205B"/>
    <a:srgbClr val="B9E5F0"/>
    <a:srgbClr val="B7AACA"/>
    <a:srgbClr val="86C8BC"/>
    <a:srgbClr val="A9C47F"/>
    <a:srgbClr val="A97C7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p:cViewPr varScale="1">
        <p:scale>
          <a:sx n="111" d="100"/>
          <a:sy n="111"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ey Eldred" userId="02bf38e9-0b9f-4886-9d26-6e4c844b0812" providerId="ADAL" clId="{02BA4361-9224-44C7-8B50-A2E474073634}"/>
    <pc:docChg chg="custSel delSld modSld">
      <pc:chgData name="Caley Eldred" userId="02bf38e9-0b9f-4886-9d26-6e4c844b0812" providerId="ADAL" clId="{02BA4361-9224-44C7-8B50-A2E474073634}" dt="2026-07-08T14:48:59.140" v="173" actId="47"/>
      <pc:docMkLst>
        <pc:docMk/>
      </pc:docMkLst>
      <pc:sldChg chg="modSp mod">
        <pc:chgData name="Caley Eldred" userId="02bf38e9-0b9f-4886-9d26-6e4c844b0812" providerId="ADAL" clId="{02BA4361-9224-44C7-8B50-A2E474073634}" dt="2026-07-08T14:42:46.004" v="13" actId="20577"/>
        <pc:sldMkLst>
          <pc:docMk/>
          <pc:sldMk cId="0" sldId="257"/>
        </pc:sldMkLst>
        <pc:spChg chg="mod">
          <ac:chgData name="Caley Eldred" userId="02bf38e9-0b9f-4886-9d26-6e4c844b0812" providerId="ADAL" clId="{02BA4361-9224-44C7-8B50-A2E474073634}" dt="2026-07-08T14:42:46.004" v="13" actId="20577"/>
          <ac:spMkLst>
            <pc:docMk/>
            <pc:sldMk cId="0" sldId="257"/>
            <ac:spMk id="109" creationId="{00000000-0000-0000-0000-000000000000}"/>
          </ac:spMkLst>
        </pc:spChg>
      </pc:sldChg>
      <pc:sldChg chg="addSp delSp modSp mod">
        <pc:chgData name="Caley Eldred" userId="02bf38e9-0b9f-4886-9d26-6e4c844b0812" providerId="ADAL" clId="{02BA4361-9224-44C7-8B50-A2E474073634}" dt="2026-07-08T14:46:44.549" v="127" actId="478"/>
        <pc:sldMkLst>
          <pc:docMk/>
          <pc:sldMk cId="0" sldId="258"/>
        </pc:sldMkLst>
        <pc:spChg chg="add del">
          <ac:chgData name="Caley Eldred" userId="02bf38e9-0b9f-4886-9d26-6e4c844b0812" providerId="ADAL" clId="{02BA4361-9224-44C7-8B50-A2E474073634}" dt="2026-07-08T14:46:44.549" v="127" actId="478"/>
          <ac:spMkLst>
            <pc:docMk/>
            <pc:sldMk cId="0" sldId="258"/>
            <ac:spMk id="4" creationId="{791726E8-5CD7-7E61-F8B8-B9542BF428C0}"/>
          </ac:spMkLst>
        </pc:spChg>
        <pc:spChg chg="mod">
          <ac:chgData name="Caley Eldred" userId="02bf38e9-0b9f-4886-9d26-6e4c844b0812" providerId="ADAL" clId="{02BA4361-9224-44C7-8B50-A2E474073634}" dt="2026-07-08T14:46:40.397" v="126" actId="6549"/>
          <ac:spMkLst>
            <pc:docMk/>
            <pc:sldMk cId="0" sldId="258"/>
            <ac:spMk id="121" creationId="{00000000-0000-0000-0000-000000000000}"/>
          </ac:spMkLst>
        </pc:spChg>
      </pc:sldChg>
      <pc:sldChg chg="modSp mod">
        <pc:chgData name="Caley Eldred" userId="02bf38e9-0b9f-4886-9d26-6e4c844b0812" providerId="ADAL" clId="{02BA4361-9224-44C7-8B50-A2E474073634}" dt="2026-07-08T14:47:38.286" v="172" actId="6549"/>
        <pc:sldMkLst>
          <pc:docMk/>
          <pc:sldMk cId="0" sldId="262"/>
        </pc:sldMkLst>
        <pc:spChg chg="mod">
          <ac:chgData name="Caley Eldred" userId="02bf38e9-0b9f-4886-9d26-6e4c844b0812" providerId="ADAL" clId="{02BA4361-9224-44C7-8B50-A2E474073634}" dt="2026-07-08T14:47:38.286" v="172" actId="6549"/>
          <ac:spMkLst>
            <pc:docMk/>
            <pc:sldMk cId="0" sldId="262"/>
            <ac:spMk id="199" creationId="{00000000-0000-0000-0000-000000000000}"/>
          </ac:spMkLst>
        </pc:spChg>
      </pc:sldChg>
      <pc:sldChg chg="modSp mod">
        <pc:chgData name="Caley Eldred" userId="02bf38e9-0b9f-4886-9d26-6e4c844b0812" providerId="ADAL" clId="{02BA4361-9224-44C7-8B50-A2E474073634}" dt="2026-07-08T14:47:14.464" v="155" actId="20577"/>
        <pc:sldMkLst>
          <pc:docMk/>
          <pc:sldMk cId="1751256115" sldId="266"/>
        </pc:sldMkLst>
        <pc:spChg chg="mod">
          <ac:chgData name="Caley Eldred" userId="02bf38e9-0b9f-4886-9d26-6e4c844b0812" providerId="ADAL" clId="{02BA4361-9224-44C7-8B50-A2E474073634}" dt="2026-07-08T14:47:14.464" v="155" actId="20577"/>
          <ac:spMkLst>
            <pc:docMk/>
            <pc:sldMk cId="1751256115" sldId="266"/>
            <ac:spMk id="129" creationId="{00000000-0000-0000-0000-000000000000}"/>
          </ac:spMkLst>
        </pc:spChg>
        <pc:picChg chg="mod">
          <ac:chgData name="Caley Eldred" userId="02bf38e9-0b9f-4886-9d26-6e4c844b0812" providerId="ADAL" clId="{02BA4361-9224-44C7-8B50-A2E474073634}" dt="2026-07-07T15:42:47.904" v="0" actId="1076"/>
          <ac:picMkLst>
            <pc:docMk/>
            <pc:sldMk cId="1751256115" sldId="266"/>
            <ac:picMk id="130" creationId="{00000000-0000-0000-0000-000000000000}"/>
          </ac:picMkLst>
        </pc:picChg>
      </pc:sldChg>
      <pc:sldChg chg="del">
        <pc:chgData name="Caley Eldred" userId="02bf38e9-0b9f-4886-9d26-6e4c844b0812" providerId="ADAL" clId="{02BA4361-9224-44C7-8B50-A2E474073634}" dt="2026-07-08T14:48:59.140" v="173" actId="47"/>
        <pc:sldMkLst>
          <pc:docMk/>
          <pc:sldMk cId="0" sldId="275"/>
        </pc:sldMkLst>
      </pc:sldChg>
    </pc:docChg>
  </pc:docChgLst>
</pc:chgInfo>
</file>

<file path=ppt/comments/modernComment_106_0.xml><?xml version="1.0" encoding="utf-8"?>
<p188:cmLst xmlns:a="http://schemas.openxmlformats.org/drawingml/2006/main" xmlns:r="http://schemas.openxmlformats.org/officeDocument/2006/relationships" xmlns:p188="http://schemas.microsoft.com/office/powerpoint/2018/8/main">
  <p188:cm id="{BF671EF4-27CE-44F8-93A7-3F3C0138B817}" authorId="{0BDBDAF6-B34A-5273-FCED-437F7611473D}" created="2025-11-10T16:25:52.357">
    <ac:txMkLst xmlns:ac="http://schemas.microsoft.com/office/drawing/2013/main/command">
      <pc:docMk xmlns:pc="http://schemas.microsoft.com/office/powerpoint/2013/main/command"/>
      <pc:sldMk xmlns:pc="http://schemas.microsoft.com/office/powerpoint/2013/main/command" cId="0" sldId="262"/>
      <ac:spMk id="197" creationId="{00000000-0000-0000-0000-000000000000}"/>
      <ac:txMk cp="0" len="5">
        <ac:context len="6" hash="3216439327"/>
      </ac:txMk>
    </ac:txMkLst>
    <p188:pos x="1486878" y="280696"/>
    <p188:txBody>
      <a:bodyPr/>
      <a:lstStyle/>
      <a:p>
        <a:r>
          <a:rPr lang="en-GB"/>
          <a:t>Check all benefits are applicable to role</a:t>
        </a:r>
      </a:p>
    </p188:txBody>
  </p188:cm>
</p188:cmLst>
</file>

<file path=ppt/comments/modernComment_10A_68620C33.xml><?xml version="1.0" encoding="utf-8"?>
<p188:cmLst xmlns:a="http://schemas.openxmlformats.org/drawingml/2006/main" xmlns:r="http://schemas.openxmlformats.org/officeDocument/2006/relationships" xmlns:p188="http://schemas.microsoft.com/office/powerpoint/2018/8/main">
  <p188:cm id="{3F70464E-8E35-4C95-851D-DA734C159075}" authorId="{0BDBDAF6-B34A-5273-FCED-437F7611473D}" created="2025-11-10T16:24:59.480">
    <ac:txMkLst xmlns:ac="http://schemas.microsoft.com/office/drawing/2013/main/command">
      <pc:docMk xmlns:pc="http://schemas.microsoft.com/office/powerpoint/2013/main/command"/>
      <pc:sldMk xmlns:pc="http://schemas.microsoft.com/office/powerpoint/2013/main/command" cId="1751256115" sldId="266"/>
      <ac:spMk id="125" creationId="{00000000-0000-0000-0000-000000000000}"/>
      <ac:txMk cp="0" len="27">
        <ac:context len="28" hash="2120981026"/>
      </ac:txMk>
    </ac:txMkLst>
    <p188:pos x="6991248" y="278490"/>
    <p188:txBody>
      <a:bodyPr/>
      <a:lstStyle/>
      <a:p>
        <a:r>
          <a:rPr lang="en-GB"/>
          <a:t>Delete if not needed</a:t>
        </a:r>
      </a:p>
    </p188:txBody>
  </p188:cm>
</p188:cmLst>
</file>

<file path=ppt/comments/modernComment_111_49282BCE.xml><?xml version="1.0" encoding="utf-8"?>
<p188:cmLst xmlns:a="http://schemas.openxmlformats.org/drawingml/2006/main" xmlns:r="http://schemas.openxmlformats.org/officeDocument/2006/relationships" xmlns:p188="http://schemas.microsoft.com/office/powerpoint/2018/8/main">
  <p188:cm id="{9E3D39B9-D7D9-4847-8F2D-7F62A0B21AF7}" authorId="{0BDBDAF6-B34A-5273-FCED-437F7611473D}" created="2025-11-10T16:26:13.680">
    <ac:txMkLst xmlns:ac="http://schemas.microsoft.com/office/drawing/2013/main/command">
      <pc:docMk xmlns:pc="http://schemas.microsoft.com/office/powerpoint/2013/main/command"/>
      <pc:sldMk xmlns:pc="http://schemas.microsoft.com/office/powerpoint/2013/main/command" cId="1227369422" sldId="273"/>
      <ac:spMk id="9" creationId="{B9580638-8D33-87E8-253B-3840D75DD28E}"/>
      <ac:txMk cp="351" len="43">
        <ac:context len="395" hash="1115515322"/>
      </ac:txMk>
    </ac:txMkLst>
    <p188:pos x="4897097" y="3566646"/>
    <p188:txBody>
      <a:bodyPr/>
      <a:lstStyle/>
      <a:p>
        <a:r>
          <a:rPr lang="en-GB"/>
          <a:t>May change dependent on role - please check and update accordingly</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8"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876202" y="6514020"/>
            <a:ext cx="263982"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3.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0A_68620C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06_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microsoft.com/office/2018/10/relationships/comments" Target="../comments/modernComment_111_49282BCE.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657CA0-8149-46B7-7D2E-F34475780A6F}"/>
              </a:ext>
            </a:extLst>
          </p:cNvPr>
          <p:cNvPicPr>
            <a:picLocks noChangeAspect="1"/>
          </p:cNvPicPr>
          <p:nvPr/>
        </p:nvPicPr>
        <p:blipFill>
          <a:blip r:embed="rId2" cstate="print">
            <a:extLst>
              <a:ext uri="{28A0092B-C50C-407E-A947-70E740481C1C}">
                <a14:useLocalDpi xmlns:a14="http://schemas.microsoft.com/office/drawing/2010/main" val="0"/>
              </a:ext>
            </a:extLst>
          </a:blip>
          <a:srcRect l="5474" t="5281" b="5281"/>
          <a:stretch>
            <a:fillRect/>
          </a:stretch>
        </p:blipFill>
        <p:spPr>
          <a:xfrm>
            <a:off x="0" y="1275518"/>
            <a:ext cx="6623538" cy="4174666"/>
          </a:xfrm>
          <a:prstGeom prst="rect">
            <a:avLst/>
          </a:prstGeom>
        </p:spPr>
      </p:pic>
      <p:sp>
        <p:nvSpPr>
          <p:cNvPr id="96" name="Rectangle 2"/>
          <p:cNvSpPr/>
          <p:nvPr/>
        </p:nvSpPr>
        <p:spPr>
          <a:xfrm>
            <a:off x="0" y="5303113"/>
            <a:ext cx="12192000" cy="1554942"/>
          </a:xfrm>
          <a:prstGeom prst="rect">
            <a:avLst/>
          </a:prstGeom>
          <a:solidFill>
            <a:srgbClr val="8BD3E6"/>
          </a:solidFill>
          <a:ln w="12700">
            <a:solidFill>
              <a:srgbClr val="8BD3E6"/>
            </a:solidFill>
            <a:miter/>
          </a:ln>
        </p:spPr>
        <p:txBody>
          <a:bodyPr lIns="45719" rIns="45719" anchor="ctr"/>
          <a:lstStyle/>
          <a:p>
            <a:pPr algn="ctr">
              <a:defRPr sz="1200">
                <a:solidFill>
                  <a:srgbClr val="FFFFFF"/>
                </a:solidFill>
              </a:defRPr>
            </a:pPr>
            <a:endParaRPr/>
          </a:p>
        </p:txBody>
      </p:sp>
      <p:pic>
        <p:nvPicPr>
          <p:cNvPr id="97" name="Picture 3" descr="Picture 3"/>
          <p:cNvPicPr>
            <a:picLocks noChangeAspect="1"/>
          </p:cNvPicPr>
          <p:nvPr/>
        </p:nvPicPr>
        <p:blipFill>
          <a:blip r:embed="rId3"/>
          <a:stretch>
            <a:fillRect/>
          </a:stretch>
        </p:blipFill>
        <p:spPr>
          <a:xfrm>
            <a:off x="9323974" y="12538"/>
            <a:ext cx="2803061" cy="1262980"/>
          </a:xfrm>
          <a:prstGeom prst="rect">
            <a:avLst/>
          </a:prstGeom>
          <a:ln w="12700">
            <a:miter lim="400000"/>
          </a:ln>
        </p:spPr>
      </p:pic>
      <p:sp>
        <p:nvSpPr>
          <p:cNvPr id="98" name="TextBox 7"/>
          <p:cNvSpPr txBox="1"/>
          <p:nvPr/>
        </p:nvSpPr>
        <p:spPr>
          <a:xfrm>
            <a:off x="280437" y="5607993"/>
            <a:ext cx="10868016"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4000">
                <a:solidFill>
                  <a:srgbClr val="00205B"/>
                </a:solidFill>
                <a:latin typeface="Gadugi"/>
                <a:ea typeface="Gadugi"/>
                <a:cs typeface="Gadugi"/>
                <a:sym typeface="Gadugi"/>
              </a:defRPr>
            </a:pPr>
            <a:r>
              <a:rPr lang="en-GB" sz="3200" dirty="0">
                <a:solidFill>
                  <a:srgbClr val="00205B"/>
                </a:solidFill>
                <a:highlight>
                  <a:srgbClr val="8BD3E6"/>
                </a:highlight>
              </a:rPr>
              <a:t>Head of Fundraising – </a:t>
            </a:r>
            <a:r>
              <a:rPr lang="en-GB" sz="3200" dirty="0">
                <a:solidFill>
                  <a:srgbClr val="00205B"/>
                </a:solidFill>
              </a:rPr>
              <a:t>Central Services</a:t>
            </a:r>
          </a:p>
          <a:p>
            <a:pPr>
              <a:defRPr>
                <a:solidFill>
                  <a:srgbClr val="00205B"/>
                </a:solidFill>
                <a:latin typeface="Gadugi"/>
                <a:ea typeface="Gadugi"/>
                <a:cs typeface="Gadugi"/>
                <a:sym typeface="Gadugi"/>
              </a:defRPr>
            </a:pPr>
            <a:r>
              <a:rPr dirty="0">
                <a:solidFill>
                  <a:srgbClr val="00205B"/>
                </a:solidFill>
              </a:rPr>
              <a:t>Candidate information pack</a:t>
            </a:r>
          </a:p>
        </p:txBody>
      </p:sp>
      <p:sp>
        <p:nvSpPr>
          <p:cNvPr id="99" name="Rectangle 8"/>
          <p:cNvSpPr/>
          <p:nvPr/>
        </p:nvSpPr>
        <p:spPr>
          <a:xfrm>
            <a:off x="947" y="1213791"/>
            <a:ext cx="12192001" cy="241045"/>
          </a:xfrm>
          <a:prstGeom prst="rect">
            <a:avLst/>
          </a:prstGeom>
          <a:solidFill>
            <a:srgbClr val="8BD3E6"/>
          </a:solidFill>
          <a:ln w="12700">
            <a:solidFill>
              <a:srgbClr val="8BD3E6"/>
            </a:solidFill>
            <a:miter/>
          </a:ln>
        </p:spPr>
        <p:txBody>
          <a:bodyPr lIns="45719" rIns="45719" anchor="ctr"/>
          <a:lstStyle/>
          <a:p>
            <a:pPr algn="ctr">
              <a:defRPr sz="1200">
                <a:solidFill>
                  <a:srgbClr val="FFFFFF"/>
                </a:solidFill>
              </a:defRPr>
            </a:pPr>
            <a:endParaRPr/>
          </a:p>
        </p:txBody>
      </p:sp>
      <p:pic>
        <p:nvPicPr>
          <p:cNvPr id="100" name="Picture 10" descr="Picture 10"/>
          <p:cNvPicPr>
            <a:picLocks noChangeAspect="1"/>
          </p:cNvPicPr>
          <p:nvPr/>
        </p:nvPicPr>
        <p:blipFill>
          <a:blip r:embed="rId4">
            <a:alphaModFix amt="20000"/>
          </a:blip>
          <a:stretch>
            <a:fillRect/>
          </a:stretch>
        </p:blipFill>
        <p:spPr>
          <a:xfrm>
            <a:off x="11148453" y="5315965"/>
            <a:ext cx="1064372" cy="1536761"/>
          </a:xfrm>
          <a:prstGeom prst="rect">
            <a:avLst/>
          </a:prstGeom>
          <a:ln w="12700">
            <a:miter lim="400000"/>
          </a:ln>
        </p:spPr>
      </p:pic>
      <p:sp>
        <p:nvSpPr>
          <p:cNvPr id="101" name="Slide Number Placeholder 1"/>
          <p:cNvSpPr txBox="1">
            <a:spLocks noGrp="1"/>
          </p:cNvSpPr>
          <p:nvPr>
            <p:ph type="sldNum" sz="quarter" idx="2"/>
          </p:nvPr>
        </p:nvSpPr>
        <p:spPr>
          <a:xfrm>
            <a:off x="11956123" y="6514020"/>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pic>
        <p:nvPicPr>
          <p:cNvPr id="11" name="Picture 10">
            <a:extLst>
              <a:ext uri="{FF2B5EF4-FFF2-40B4-BE49-F238E27FC236}">
                <a16:creationId xmlns:a16="http://schemas.microsoft.com/office/drawing/2014/main" id="{6D874F23-40BD-952C-19B7-D7FDA2915AC8}"/>
              </a:ext>
            </a:extLst>
          </p:cNvPr>
          <p:cNvPicPr>
            <a:picLocks noChangeAspect="1"/>
          </p:cNvPicPr>
          <p:nvPr/>
        </p:nvPicPr>
        <p:blipFill>
          <a:blip r:embed="rId5"/>
          <a:srcRect l="5105" t="4080" r="988" b="859"/>
          <a:stretch>
            <a:fillRect/>
          </a:stretch>
        </p:blipFill>
        <p:spPr>
          <a:xfrm>
            <a:off x="6410311" y="1452588"/>
            <a:ext cx="5781689" cy="3845196"/>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A83F6-27A8-CBBD-613C-C5BF72193FD6}"/>
            </a:ext>
          </a:extLst>
        </p:cNvPr>
        <p:cNvGrpSpPr/>
        <p:nvPr/>
      </p:nvGrpSpPr>
      <p:grpSpPr>
        <a:xfrm>
          <a:off x="0" y="0"/>
          <a:ext cx="0" cy="0"/>
          <a:chOff x="0" y="0"/>
          <a:chExt cx="0" cy="0"/>
        </a:xfrm>
      </p:grpSpPr>
      <p:sp>
        <p:nvSpPr>
          <p:cNvPr id="3" name="Rectangle 55">
            <a:extLst>
              <a:ext uri="{FF2B5EF4-FFF2-40B4-BE49-F238E27FC236}">
                <a16:creationId xmlns:a16="http://schemas.microsoft.com/office/drawing/2014/main" id="{184F9D6E-C2DB-AB7E-89DD-DDE5CA8929C1}"/>
              </a:ext>
            </a:extLst>
          </p:cNvPr>
          <p:cNvSpPr/>
          <p:nvPr/>
        </p:nvSpPr>
        <p:spPr>
          <a:xfrm>
            <a:off x="4357398" y="3307534"/>
            <a:ext cx="7840092" cy="3571318"/>
          </a:xfrm>
          <a:prstGeom prst="rect">
            <a:avLst/>
          </a:prstGeom>
          <a:solidFill>
            <a:srgbClr val="A9C47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ln>
                <a:solidFill>
                  <a:srgbClr val="A9C47F"/>
                </a:solidFill>
              </a:ln>
            </a:endParaRPr>
          </a:p>
        </p:txBody>
      </p:sp>
      <p:pic>
        <p:nvPicPr>
          <p:cNvPr id="12" name="Picture 1" descr="Picture 1">
            <a:extLst>
              <a:ext uri="{FF2B5EF4-FFF2-40B4-BE49-F238E27FC236}">
                <a16:creationId xmlns:a16="http://schemas.microsoft.com/office/drawing/2014/main" id="{0DE8F381-3644-F842-7712-F9C86864C18C}"/>
              </a:ext>
            </a:extLst>
          </p:cNvPr>
          <p:cNvPicPr>
            <a:picLocks noChangeAspect="1"/>
          </p:cNvPicPr>
          <p:nvPr/>
        </p:nvPicPr>
        <p:blipFill>
          <a:blip r:embed="rId2"/>
          <a:srcRect l="4032" r="2851" b="18985"/>
          <a:stretch>
            <a:fillRect/>
          </a:stretch>
        </p:blipFill>
        <p:spPr>
          <a:xfrm>
            <a:off x="-3842" y="3424561"/>
            <a:ext cx="5938716" cy="3465430"/>
          </a:xfrm>
          <a:prstGeom prst="rect">
            <a:avLst/>
          </a:prstGeom>
          <a:ln w="12700" cap="flat">
            <a:noFill/>
            <a:miter lim="400000"/>
          </a:ln>
          <a:effectLst/>
        </p:spPr>
      </p:pic>
      <p:pic>
        <p:nvPicPr>
          <p:cNvPr id="11" name="Picture 5" descr="Picture 5">
            <a:extLst>
              <a:ext uri="{FF2B5EF4-FFF2-40B4-BE49-F238E27FC236}">
                <a16:creationId xmlns:a16="http://schemas.microsoft.com/office/drawing/2014/main" id="{30AE4F24-C01B-C5DA-5EA9-6D9F9FC8C4C8}"/>
              </a:ext>
            </a:extLst>
          </p:cNvPr>
          <p:cNvPicPr>
            <a:picLocks noChangeAspect="1"/>
          </p:cNvPicPr>
          <p:nvPr/>
        </p:nvPicPr>
        <p:blipFill>
          <a:blip r:embed="rId3"/>
          <a:srcRect l="1176" r="205"/>
          <a:stretch>
            <a:fillRect/>
          </a:stretch>
        </p:blipFill>
        <p:spPr>
          <a:xfrm>
            <a:off x="5938716" y="2360"/>
            <a:ext cx="6259086" cy="3428999"/>
          </a:xfrm>
          <a:prstGeom prst="rect">
            <a:avLst/>
          </a:prstGeom>
          <a:ln w="12700" cap="flat">
            <a:noFill/>
            <a:miter lim="400000"/>
          </a:ln>
          <a:effectLst/>
        </p:spPr>
      </p:pic>
      <p:pic>
        <p:nvPicPr>
          <p:cNvPr id="233" name="Picture 34" descr="Picture 34">
            <a:extLst>
              <a:ext uri="{FF2B5EF4-FFF2-40B4-BE49-F238E27FC236}">
                <a16:creationId xmlns:a16="http://schemas.microsoft.com/office/drawing/2014/main" id="{75434EC1-D6B5-DA0A-865F-95E07367EE27}"/>
              </a:ext>
            </a:extLst>
          </p:cNvPr>
          <p:cNvPicPr>
            <a:picLocks noChangeAspect="1"/>
          </p:cNvPicPr>
          <p:nvPr/>
        </p:nvPicPr>
        <p:blipFill>
          <a:blip r:embed="rId4">
            <a:alphaModFix amt="20000"/>
          </a:blip>
          <a:stretch>
            <a:fillRect/>
          </a:stretch>
        </p:blipFill>
        <p:spPr>
          <a:xfrm>
            <a:off x="1624184" y="-33868"/>
            <a:ext cx="2360506" cy="3408147"/>
          </a:xfrm>
          <a:prstGeom prst="rect">
            <a:avLst/>
          </a:prstGeom>
          <a:ln w="12700">
            <a:miter lim="400000"/>
          </a:ln>
        </p:spPr>
      </p:pic>
      <p:sp>
        <p:nvSpPr>
          <p:cNvPr id="248" name="Rectangle 55">
            <a:extLst>
              <a:ext uri="{FF2B5EF4-FFF2-40B4-BE49-F238E27FC236}">
                <a16:creationId xmlns:a16="http://schemas.microsoft.com/office/drawing/2014/main" id="{2B2C5BB4-95ED-8C46-EFBA-26C4930639F1}"/>
              </a:ext>
            </a:extLst>
          </p:cNvPr>
          <p:cNvSpPr/>
          <p:nvPr/>
        </p:nvSpPr>
        <p:spPr>
          <a:xfrm>
            <a:off x="0" y="1"/>
            <a:ext cx="5938716" cy="3428999"/>
          </a:xfrm>
          <a:prstGeom prst="rect">
            <a:avLst/>
          </a:prstGeom>
          <a:solidFill>
            <a:srgbClr val="DAA5AD"/>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250" name="TextBox 58">
            <a:extLst>
              <a:ext uri="{FF2B5EF4-FFF2-40B4-BE49-F238E27FC236}">
                <a16:creationId xmlns:a16="http://schemas.microsoft.com/office/drawing/2014/main" id="{E8193045-987A-841D-E210-A3612C50FCCB}"/>
              </a:ext>
            </a:extLst>
          </p:cNvPr>
          <p:cNvSpPr txBox="1"/>
          <p:nvPr/>
        </p:nvSpPr>
        <p:spPr>
          <a:xfrm>
            <a:off x="600441" y="307853"/>
            <a:ext cx="2842021" cy="5232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800">
                <a:solidFill>
                  <a:srgbClr val="00205B"/>
                </a:solidFill>
                <a:latin typeface="Gadugi"/>
                <a:ea typeface="Gadugi"/>
                <a:cs typeface="Gadugi"/>
                <a:sym typeface="Gadugi"/>
              </a:defRPr>
            </a:lvl1pPr>
          </a:lstStyle>
          <a:p>
            <a:r>
              <a:rPr b="1" dirty="0"/>
              <a:t>High Wycombe</a:t>
            </a:r>
          </a:p>
        </p:txBody>
      </p:sp>
      <p:sp>
        <p:nvSpPr>
          <p:cNvPr id="254" name="Slide Number Placeholder 3">
            <a:extLst>
              <a:ext uri="{FF2B5EF4-FFF2-40B4-BE49-F238E27FC236}">
                <a16:creationId xmlns:a16="http://schemas.microsoft.com/office/drawing/2014/main" id="{38BA8E45-6F09-B74E-5314-365AA074FAEA}"/>
              </a:ext>
            </a:extLst>
          </p:cNvPr>
          <p:cNvSpPr txBox="1">
            <a:spLocks noGrp="1"/>
          </p:cNvSpPr>
          <p:nvPr>
            <p:ph type="sldNum" sz="quarter" idx="2"/>
          </p:nvPr>
        </p:nvSpPr>
        <p:spPr>
          <a:xfrm>
            <a:off x="11876202" y="6514020"/>
            <a:ext cx="263982"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GB" smtClean="0"/>
              <a:pPr/>
              <a:t>10</a:t>
            </a:fld>
            <a:endParaRPr/>
          </a:p>
        </p:txBody>
      </p:sp>
      <p:sp>
        <p:nvSpPr>
          <p:cNvPr id="5" name="TextBox 58">
            <a:extLst>
              <a:ext uri="{FF2B5EF4-FFF2-40B4-BE49-F238E27FC236}">
                <a16:creationId xmlns:a16="http://schemas.microsoft.com/office/drawing/2014/main" id="{A8402588-68D6-6AE0-8321-BED536168E8E}"/>
              </a:ext>
            </a:extLst>
          </p:cNvPr>
          <p:cNvSpPr txBox="1"/>
          <p:nvPr/>
        </p:nvSpPr>
        <p:spPr>
          <a:xfrm>
            <a:off x="6437382" y="3662114"/>
            <a:ext cx="2842021" cy="5232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2800">
                <a:solidFill>
                  <a:srgbClr val="00205B"/>
                </a:solidFill>
                <a:latin typeface="Gadugi"/>
                <a:ea typeface="Gadugi"/>
                <a:cs typeface="Gadugi"/>
                <a:sym typeface="Gadugi"/>
              </a:defRPr>
            </a:lvl1pPr>
          </a:lstStyle>
          <a:p>
            <a:r>
              <a:rPr lang="en-US" b="1" dirty="0"/>
              <a:t>Solihull</a:t>
            </a:r>
            <a:endParaRPr b="1" dirty="0"/>
          </a:p>
        </p:txBody>
      </p:sp>
      <p:sp>
        <p:nvSpPr>
          <p:cNvPr id="6" name="TextBox 67">
            <a:extLst>
              <a:ext uri="{FF2B5EF4-FFF2-40B4-BE49-F238E27FC236}">
                <a16:creationId xmlns:a16="http://schemas.microsoft.com/office/drawing/2014/main" id="{497EA503-4F4F-0EAB-064E-E1C6C56D6353}"/>
              </a:ext>
            </a:extLst>
          </p:cNvPr>
          <p:cNvSpPr txBox="1"/>
          <p:nvPr/>
        </p:nvSpPr>
        <p:spPr>
          <a:xfrm>
            <a:off x="6437382" y="4265476"/>
            <a:ext cx="5257600" cy="175432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a:solidFill>
                  <a:srgbClr val="00205B"/>
                </a:solidFill>
                <a:latin typeface="Gadugi"/>
                <a:ea typeface="Gadugi"/>
                <a:cs typeface="Gadugi"/>
                <a:sym typeface="Gadugi"/>
              </a:defRPr>
            </a:lvl1pPr>
          </a:lstStyle>
          <a:p>
            <a:r>
              <a:rPr lang="en-GB" dirty="0"/>
              <a:t>Our Solihull Home is rated Outstanding in all five areas by the Care Quality Commission. Loving, compassionate care is tailored to each individual and every detail designed for comfort and wellbeing, it’s a place where residents and their families can truly feel at home.</a:t>
            </a:r>
          </a:p>
        </p:txBody>
      </p:sp>
      <p:pic>
        <p:nvPicPr>
          <p:cNvPr id="9" name="Picture 8" descr="A close-up of several logos&#10;&#10;Description automatically generated">
            <a:extLst>
              <a:ext uri="{FF2B5EF4-FFF2-40B4-BE49-F238E27FC236}">
                <a16:creationId xmlns:a16="http://schemas.microsoft.com/office/drawing/2014/main" id="{1234409E-F77E-8AAB-8C1D-C71E3BCDA8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537" y="2683015"/>
            <a:ext cx="900647" cy="624519"/>
          </a:xfrm>
          <a:prstGeom prst="rect">
            <a:avLst/>
          </a:prstGeom>
        </p:spPr>
      </p:pic>
      <p:pic>
        <p:nvPicPr>
          <p:cNvPr id="10" name="Picture 9" descr="A close-up of several logos&#10;&#10;Description automatically generated">
            <a:extLst>
              <a:ext uri="{FF2B5EF4-FFF2-40B4-BE49-F238E27FC236}">
                <a16:creationId xmlns:a16="http://schemas.microsoft.com/office/drawing/2014/main" id="{5FA5B833-B04F-125F-3584-C97C2EBA25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6899" y="6158742"/>
            <a:ext cx="900647" cy="624519"/>
          </a:xfrm>
          <a:prstGeom prst="rect">
            <a:avLst/>
          </a:prstGeom>
        </p:spPr>
      </p:pic>
      <p:sp>
        <p:nvSpPr>
          <p:cNvPr id="2" name="TextBox 67">
            <a:extLst>
              <a:ext uri="{FF2B5EF4-FFF2-40B4-BE49-F238E27FC236}">
                <a16:creationId xmlns:a16="http://schemas.microsoft.com/office/drawing/2014/main" id="{CC61F86A-A7E8-D82E-0FBE-64568BDBA89F}"/>
              </a:ext>
            </a:extLst>
          </p:cNvPr>
          <p:cNvSpPr txBox="1"/>
          <p:nvPr/>
        </p:nvSpPr>
        <p:spPr>
          <a:xfrm>
            <a:off x="600441" y="878409"/>
            <a:ext cx="4896050" cy="1754324"/>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a:solidFill>
                  <a:srgbClr val="00205B"/>
                </a:solidFill>
                <a:latin typeface="Gadugi"/>
                <a:ea typeface="Gadugi"/>
                <a:cs typeface="Gadugi"/>
                <a:sym typeface="Gadugi"/>
              </a:defRPr>
            </a:lvl1pPr>
          </a:lstStyle>
          <a:p>
            <a:r>
              <a:rPr lang="en-GB" dirty="0"/>
              <a:t>Our High Wycombe Home (rated Outstanding by the CQC) has been designed with comfort and wellbeing in mind. There are plenty of activities to enjoy, opportunities to socialise with friends, or simply relax in the spacious lounges and landscaped garden.</a:t>
            </a:r>
          </a:p>
        </p:txBody>
      </p:sp>
    </p:spTree>
    <p:extLst>
      <p:ext uri="{BB962C8B-B14F-4D97-AF65-F5344CB8AC3E}">
        <p14:creationId xmlns:p14="http://schemas.microsoft.com/office/powerpoint/2010/main" val="25784184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25099-3C59-F23A-1AA5-F3AC5792A782}"/>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3723C64E-A968-1A88-9AC5-3FB1633ED36E}"/>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110000"/>
                    </a14:imgEffect>
                  </a14:imgLayer>
                </a14:imgProps>
              </a:ext>
              <a:ext uri="{28A0092B-C50C-407E-A947-70E740481C1C}">
                <a14:useLocalDpi xmlns:a14="http://schemas.microsoft.com/office/drawing/2010/main" val="0"/>
              </a:ext>
            </a:extLst>
          </a:blip>
          <a:srcRect l="602" r="-203" b="21623"/>
          <a:stretch>
            <a:fillRect/>
          </a:stretch>
        </p:blipFill>
        <p:spPr>
          <a:xfrm>
            <a:off x="0" y="3418911"/>
            <a:ext cx="5928535" cy="3497103"/>
          </a:xfrm>
          <a:prstGeom prst="rect">
            <a:avLst/>
          </a:prstGeom>
        </p:spPr>
      </p:pic>
      <p:pic>
        <p:nvPicPr>
          <p:cNvPr id="13" name="Picture 2" descr="Picture 2">
            <a:extLst>
              <a:ext uri="{FF2B5EF4-FFF2-40B4-BE49-F238E27FC236}">
                <a16:creationId xmlns:a16="http://schemas.microsoft.com/office/drawing/2014/main" id="{22A89884-D8B3-3EBB-C6DB-8A592D89CCE6}"/>
              </a:ext>
            </a:extLst>
          </p:cNvPr>
          <p:cNvPicPr>
            <a:picLocks noChangeAspect="1"/>
          </p:cNvPicPr>
          <p:nvPr/>
        </p:nvPicPr>
        <p:blipFill>
          <a:blip r:embed="rId4">
            <a:extLst>
              <a:ext uri="{BEBA8EAE-BF5A-486C-A8C5-ECC9F3942E4B}">
                <a14:imgProps xmlns:a14="http://schemas.microsoft.com/office/drawing/2010/main">
                  <a14:imgLayer r:embed="rId5">
                    <a14:imgEffect>
                      <a14:saturation sat="110000"/>
                    </a14:imgEffect>
                  </a14:imgLayer>
                </a14:imgProps>
              </a:ext>
            </a:extLst>
          </a:blip>
          <a:srcRect l="-337" r="1" b="3137"/>
          <a:stretch>
            <a:fillRect/>
          </a:stretch>
        </p:blipFill>
        <p:spPr>
          <a:xfrm>
            <a:off x="5868346" y="0"/>
            <a:ext cx="6335485" cy="3489515"/>
          </a:xfrm>
          <a:prstGeom prst="rect">
            <a:avLst/>
          </a:prstGeom>
          <a:ln w="12700" cap="flat">
            <a:noFill/>
            <a:miter lim="400000"/>
          </a:ln>
          <a:effectLst/>
        </p:spPr>
      </p:pic>
      <p:pic>
        <p:nvPicPr>
          <p:cNvPr id="233" name="Picture 34" descr="Picture 34">
            <a:extLst>
              <a:ext uri="{FF2B5EF4-FFF2-40B4-BE49-F238E27FC236}">
                <a16:creationId xmlns:a16="http://schemas.microsoft.com/office/drawing/2014/main" id="{589D7D0B-4E81-ADB0-A623-E5E0DFD075D1}"/>
              </a:ext>
            </a:extLst>
          </p:cNvPr>
          <p:cNvPicPr>
            <a:picLocks noChangeAspect="1"/>
          </p:cNvPicPr>
          <p:nvPr/>
        </p:nvPicPr>
        <p:blipFill>
          <a:blip r:embed="rId6">
            <a:alphaModFix amt="20000"/>
          </a:blip>
          <a:stretch>
            <a:fillRect/>
          </a:stretch>
        </p:blipFill>
        <p:spPr>
          <a:xfrm>
            <a:off x="1624184" y="-33868"/>
            <a:ext cx="2360506" cy="3408147"/>
          </a:xfrm>
          <a:prstGeom prst="rect">
            <a:avLst/>
          </a:prstGeom>
          <a:ln w="12700">
            <a:miter lim="400000"/>
          </a:ln>
        </p:spPr>
      </p:pic>
      <p:sp>
        <p:nvSpPr>
          <p:cNvPr id="248" name="Rectangle 55">
            <a:extLst>
              <a:ext uri="{FF2B5EF4-FFF2-40B4-BE49-F238E27FC236}">
                <a16:creationId xmlns:a16="http://schemas.microsoft.com/office/drawing/2014/main" id="{A7B1D240-18AE-CADB-272F-A6CB62D1653C}"/>
              </a:ext>
            </a:extLst>
          </p:cNvPr>
          <p:cNvSpPr/>
          <p:nvPr/>
        </p:nvSpPr>
        <p:spPr>
          <a:xfrm>
            <a:off x="0" y="1"/>
            <a:ext cx="5909873" cy="3428999"/>
          </a:xfrm>
          <a:prstGeom prst="rect">
            <a:avLst/>
          </a:prstGeom>
          <a:solidFill>
            <a:srgbClr val="86C8BC"/>
          </a:solidFill>
          <a:ln w="12700" cap="flat">
            <a:solidFill>
              <a:srgbClr val="86C8BC"/>
            </a:solid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250" name="TextBox 58">
            <a:extLst>
              <a:ext uri="{FF2B5EF4-FFF2-40B4-BE49-F238E27FC236}">
                <a16:creationId xmlns:a16="http://schemas.microsoft.com/office/drawing/2014/main" id="{73E15E83-362D-73A9-6A2E-F4B1A96381F9}"/>
              </a:ext>
            </a:extLst>
          </p:cNvPr>
          <p:cNvSpPr txBox="1"/>
          <p:nvPr/>
        </p:nvSpPr>
        <p:spPr>
          <a:xfrm>
            <a:off x="600441" y="307853"/>
            <a:ext cx="2842021" cy="5232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800">
                <a:solidFill>
                  <a:srgbClr val="00205B"/>
                </a:solidFill>
                <a:latin typeface="Gadugi"/>
                <a:ea typeface="Gadugi"/>
                <a:cs typeface="Gadugi"/>
                <a:sym typeface="Gadugi"/>
              </a:defRPr>
            </a:lvl1pPr>
          </a:lstStyle>
          <a:p>
            <a:r>
              <a:rPr lang="en-US" b="1" dirty="0"/>
              <a:t>Surbiton</a:t>
            </a:r>
            <a:endParaRPr b="1" dirty="0"/>
          </a:p>
        </p:txBody>
      </p:sp>
      <p:sp>
        <p:nvSpPr>
          <p:cNvPr id="251" name="TextBox 67">
            <a:extLst>
              <a:ext uri="{FF2B5EF4-FFF2-40B4-BE49-F238E27FC236}">
                <a16:creationId xmlns:a16="http://schemas.microsoft.com/office/drawing/2014/main" id="{92D40230-9E16-9744-9887-D6088A9D66DB}"/>
              </a:ext>
            </a:extLst>
          </p:cNvPr>
          <p:cNvSpPr txBox="1"/>
          <p:nvPr/>
        </p:nvSpPr>
        <p:spPr>
          <a:xfrm>
            <a:off x="669958" y="1008315"/>
            <a:ext cx="4896050" cy="147732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a:solidFill>
                  <a:srgbClr val="00205B"/>
                </a:solidFill>
                <a:latin typeface="Gadugi"/>
                <a:ea typeface="Gadugi"/>
                <a:cs typeface="Gadugi"/>
                <a:sym typeface="Gadugi"/>
              </a:defRPr>
            </a:lvl1pPr>
          </a:lstStyle>
          <a:p>
            <a:r>
              <a:rPr lang="en-GB" dirty="0"/>
              <a:t>With its stunning foyer and relaxed, spacious lounges, our Surbiton Home offers a warm, friendly welcome. Highly trained staff provide specialist care in comfortable surroundings, where the focus is always on the individual. </a:t>
            </a:r>
          </a:p>
        </p:txBody>
      </p:sp>
      <p:sp>
        <p:nvSpPr>
          <p:cNvPr id="254" name="Slide Number Placeholder 3">
            <a:extLst>
              <a:ext uri="{FF2B5EF4-FFF2-40B4-BE49-F238E27FC236}">
                <a16:creationId xmlns:a16="http://schemas.microsoft.com/office/drawing/2014/main" id="{EF054768-42EE-701F-18C7-1183EF3F4535}"/>
              </a:ext>
            </a:extLst>
          </p:cNvPr>
          <p:cNvSpPr txBox="1">
            <a:spLocks noGrp="1"/>
          </p:cNvSpPr>
          <p:nvPr>
            <p:ph type="sldNum" sz="quarter" idx="2"/>
          </p:nvPr>
        </p:nvSpPr>
        <p:spPr>
          <a:xfrm>
            <a:off x="11876202" y="6514020"/>
            <a:ext cx="26398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GB" smtClean="0"/>
              <a:pPr/>
              <a:t>11</a:t>
            </a:fld>
            <a:endParaRPr/>
          </a:p>
        </p:txBody>
      </p:sp>
      <p:sp>
        <p:nvSpPr>
          <p:cNvPr id="3" name="Rectangle 55">
            <a:extLst>
              <a:ext uri="{FF2B5EF4-FFF2-40B4-BE49-F238E27FC236}">
                <a16:creationId xmlns:a16="http://schemas.microsoft.com/office/drawing/2014/main" id="{ABE5972B-046F-9E01-C0FA-3889BFFBAECE}"/>
              </a:ext>
            </a:extLst>
          </p:cNvPr>
          <p:cNvSpPr/>
          <p:nvPr/>
        </p:nvSpPr>
        <p:spPr>
          <a:xfrm>
            <a:off x="5909873" y="3429000"/>
            <a:ext cx="6278286" cy="3449852"/>
          </a:xfrm>
          <a:prstGeom prst="rect">
            <a:avLst/>
          </a:prstGeom>
          <a:solidFill>
            <a:srgbClr val="B7AACA"/>
          </a:solidFill>
          <a:ln w="12700" cap="flat">
            <a:solidFill>
              <a:srgbClr val="B7AACA"/>
            </a:solidFill>
            <a:miter lim="400000"/>
          </a:ln>
          <a:effectLst/>
        </p:spPr>
        <p:txBody>
          <a:bodyPr wrap="square" lIns="45719" tIns="45719" rIns="45719" bIns="45719" numCol="1" anchor="ctr">
            <a:noAutofit/>
          </a:bodyPr>
          <a:lstStyle/>
          <a:p>
            <a:pPr algn="ctr">
              <a:defRPr>
                <a:solidFill>
                  <a:srgbClr val="FFFFFF"/>
                </a:solidFill>
              </a:defRPr>
            </a:pPr>
            <a:endParaRPr>
              <a:ln>
                <a:solidFill>
                  <a:srgbClr val="A9C47F"/>
                </a:solidFill>
              </a:ln>
            </a:endParaRPr>
          </a:p>
        </p:txBody>
      </p:sp>
      <p:sp>
        <p:nvSpPr>
          <p:cNvPr id="5" name="TextBox 58">
            <a:extLst>
              <a:ext uri="{FF2B5EF4-FFF2-40B4-BE49-F238E27FC236}">
                <a16:creationId xmlns:a16="http://schemas.microsoft.com/office/drawing/2014/main" id="{3AD019D1-D897-0B88-8F5F-500AEF35DF43}"/>
              </a:ext>
            </a:extLst>
          </p:cNvPr>
          <p:cNvSpPr txBox="1"/>
          <p:nvPr/>
        </p:nvSpPr>
        <p:spPr>
          <a:xfrm>
            <a:off x="6301452" y="3642202"/>
            <a:ext cx="2842021" cy="5232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sz="2800">
                <a:solidFill>
                  <a:srgbClr val="00205B"/>
                </a:solidFill>
                <a:latin typeface="Gadugi"/>
                <a:ea typeface="Gadugi"/>
                <a:cs typeface="Gadugi"/>
                <a:sym typeface="Gadugi"/>
              </a:defRPr>
            </a:lvl1pPr>
          </a:lstStyle>
          <a:p>
            <a:r>
              <a:rPr lang="en-US" b="1" dirty="0"/>
              <a:t>Worthing</a:t>
            </a:r>
            <a:endParaRPr b="1" dirty="0"/>
          </a:p>
        </p:txBody>
      </p:sp>
      <p:sp>
        <p:nvSpPr>
          <p:cNvPr id="6" name="TextBox 67">
            <a:extLst>
              <a:ext uri="{FF2B5EF4-FFF2-40B4-BE49-F238E27FC236}">
                <a16:creationId xmlns:a16="http://schemas.microsoft.com/office/drawing/2014/main" id="{EDD2D324-14F6-C1B5-59E3-104271AAFCA9}"/>
              </a:ext>
            </a:extLst>
          </p:cNvPr>
          <p:cNvSpPr txBox="1"/>
          <p:nvPr/>
        </p:nvSpPr>
        <p:spPr>
          <a:xfrm>
            <a:off x="6301452" y="4165076"/>
            <a:ext cx="5623078" cy="230832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lvl1pPr>
              <a:defRPr>
                <a:solidFill>
                  <a:srgbClr val="00205B"/>
                </a:solidFill>
                <a:latin typeface="Gadugi"/>
                <a:ea typeface="Gadugi"/>
                <a:cs typeface="Gadugi"/>
                <a:sym typeface="Gadugi"/>
              </a:defRPr>
            </a:lvl1pPr>
          </a:lstStyle>
          <a:p>
            <a:r>
              <a:rPr lang="en-GB">
                <a:cs typeface="Calibri"/>
              </a:rPr>
              <a:t>Our Worthing Home places each person at the heart of their care, with personalised rehabilitation plans that promote independence, confidence and wellbeing.</a:t>
            </a:r>
            <a:endParaRPr lang="en-US">
              <a:cs typeface="Calibri"/>
            </a:endParaRPr>
          </a:p>
          <a:p>
            <a:r>
              <a:rPr lang="en-GB">
                <a:cs typeface="Calibri"/>
              </a:rPr>
              <a:t>The dedicated team includes in-house physiotherapists, occupational therapists and speech and language therapists who offer hands-on support with warmth and encouragement.</a:t>
            </a:r>
          </a:p>
          <a:p>
            <a:endParaRPr lang="en-GB" dirty="0"/>
          </a:p>
        </p:txBody>
      </p:sp>
      <p:pic>
        <p:nvPicPr>
          <p:cNvPr id="2" name="Picture 1" descr="A close-up of a logo&#10;&#10;Description automatically generated">
            <a:extLst>
              <a:ext uri="{FF2B5EF4-FFF2-40B4-BE49-F238E27FC236}">
                <a16:creationId xmlns:a16="http://schemas.microsoft.com/office/drawing/2014/main" id="{67C25BB2-91EF-8564-D055-0D387ECD18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2336" y="2562924"/>
            <a:ext cx="891848" cy="618418"/>
          </a:xfrm>
          <a:prstGeom prst="rect">
            <a:avLst/>
          </a:prstGeom>
        </p:spPr>
      </p:pic>
      <p:sp>
        <p:nvSpPr>
          <p:cNvPr id="4" name="TextBox 3">
            <a:extLst>
              <a:ext uri="{FF2B5EF4-FFF2-40B4-BE49-F238E27FC236}">
                <a16:creationId xmlns:a16="http://schemas.microsoft.com/office/drawing/2014/main" id="{391B4A9F-F5F2-2451-3409-2A365DB018C0}"/>
              </a:ext>
            </a:extLst>
          </p:cNvPr>
          <p:cNvSpPr txBox="1"/>
          <p:nvPr/>
        </p:nvSpPr>
        <p:spPr>
          <a:xfrm>
            <a:off x="1739988" y="2705699"/>
            <a:ext cx="1676843" cy="400110"/>
          </a:xfrm>
          <a:prstGeom prst="rect">
            <a:avLst/>
          </a:prstGeom>
          <a:noFill/>
        </p:spPr>
        <p:txBody>
          <a:bodyPr wrap="square" rtlCol="0">
            <a:spAutoFit/>
          </a:bodyPr>
          <a:lstStyle/>
          <a:p>
            <a:r>
              <a:rPr lang="en-US" sz="1000" dirty="0">
                <a:solidFill>
                  <a:srgbClr val="00025B"/>
                </a:solidFill>
                <a:latin typeface="Gadugi" panose="020B0502040204020203" pitchFamily="34" charset="0"/>
                <a:ea typeface="Gadugi" panose="020B0502040204020203" pitchFamily="34" charset="0"/>
              </a:rPr>
              <a:t>And rated </a:t>
            </a:r>
            <a:r>
              <a:rPr lang="en-US" sz="1000" b="1" dirty="0">
                <a:solidFill>
                  <a:srgbClr val="00025B"/>
                </a:solidFill>
                <a:latin typeface="Gadugi" panose="020B0502040204020203" pitchFamily="34" charset="0"/>
                <a:ea typeface="Gadugi" panose="020B0502040204020203" pitchFamily="34" charset="0"/>
              </a:rPr>
              <a:t>‘Outstanding’ </a:t>
            </a:r>
            <a:r>
              <a:rPr lang="en-US" sz="1000" dirty="0">
                <a:solidFill>
                  <a:srgbClr val="00025B"/>
                </a:solidFill>
                <a:latin typeface="Gadugi" panose="020B0502040204020203" pitchFamily="34" charset="0"/>
                <a:ea typeface="Gadugi" panose="020B0502040204020203" pitchFamily="34" charset="0"/>
              </a:rPr>
              <a:t>in the care category.</a:t>
            </a:r>
            <a:endParaRPr lang="en-GB" sz="1000" dirty="0">
              <a:solidFill>
                <a:srgbClr val="00025B"/>
              </a:solidFill>
              <a:latin typeface="Gadugi" panose="020B0502040204020203" pitchFamily="34" charset="0"/>
              <a:ea typeface="Gadugi" panose="020B0502040204020203" pitchFamily="34" charset="0"/>
            </a:endParaRPr>
          </a:p>
        </p:txBody>
      </p:sp>
      <p:pic>
        <p:nvPicPr>
          <p:cNvPr id="8" name="Picture 7" descr="A close-up of a logo&#10;&#10;Description automatically generated">
            <a:extLst>
              <a:ext uri="{FF2B5EF4-FFF2-40B4-BE49-F238E27FC236}">
                <a16:creationId xmlns:a16="http://schemas.microsoft.com/office/drawing/2014/main" id="{268F88A2-2CB4-6660-0452-EBC50AABEF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0969" y="6164843"/>
            <a:ext cx="891848" cy="618418"/>
          </a:xfrm>
          <a:prstGeom prst="rect">
            <a:avLst/>
          </a:prstGeom>
        </p:spPr>
      </p:pic>
    </p:spTree>
    <p:extLst>
      <p:ext uri="{BB962C8B-B14F-4D97-AF65-F5344CB8AC3E}">
        <p14:creationId xmlns:p14="http://schemas.microsoft.com/office/powerpoint/2010/main" val="133589547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Rectangle 7"/>
          <p:cNvSpPr/>
          <p:nvPr/>
        </p:nvSpPr>
        <p:spPr>
          <a:xfrm>
            <a:off x="8633637" y="1791257"/>
            <a:ext cx="3569653" cy="5078033"/>
          </a:xfrm>
          <a:prstGeom prst="rect">
            <a:avLst/>
          </a:prstGeom>
          <a:solidFill>
            <a:srgbClr val="DAA5AD"/>
          </a:solidFill>
          <a:ln w="12700">
            <a:miter lim="400000"/>
          </a:ln>
        </p:spPr>
        <p:txBody>
          <a:bodyPr lIns="45719" rIns="45719" anchor="ctr"/>
          <a:lstStyle/>
          <a:p>
            <a:pPr algn="ctr">
              <a:defRPr>
                <a:solidFill>
                  <a:srgbClr val="FFFFFF"/>
                </a:solidFill>
              </a:defRPr>
            </a:pPr>
            <a:endParaRPr/>
          </a:p>
        </p:txBody>
      </p:sp>
      <p:pic>
        <p:nvPicPr>
          <p:cNvPr id="105" name="Picture 12" descr="Picture 12"/>
          <p:cNvPicPr>
            <a:picLocks noChangeAspect="1"/>
          </p:cNvPicPr>
          <p:nvPr/>
        </p:nvPicPr>
        <p:blipFill>
          <a:blip r:embed="rId2">
            <a:alphaModFix amt="20000"/>
          </a:blip>
          <a:stretch>
            <a:fillRect/>
          </a:stretch>
        </p:blipFill>
        <p:spPr>
          <a:xfrm>
            <a:off x="10523153" y="4433454"/>
            <a:ext cx="1702713" cy="2458412"/>
          </a:xfrm>
          <a:prstGeom prst="rect">
            <a:avLst/>
          </a:prstGeom>
          <a:ln w="12700">
            <a:miter lim="400000"/>
          </a:ln>
        </p:spPr>
      </p:pic>
      <p:sp>
        <p:nvSpPr>
          <p:cNvPr id="106" name="TextBox 10"/>
          <p:cNvSpPr txBox="1"/>
          <p:nvPr/>
        </p:nvSpPr>
        <p:spPr>
          <a:xfrm>
            <a:off x="8661885" y="1854064"/>
            <a:ext cx="3517802"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00205B"/>
                </a:solidFill>
                <a:latin typeface="Gadugi"/>
                <a:ea typeface="Gadugi"/>
                <a:cs typeface="Gadugi"/>
                <a:sym typeface="Gadugi"/>
              </a:defRPr>
            </a:lvl1pPr>
          </a:lstStyle>
          <a:p>
            <a:r>
              <a:t>The role at a glance</a:t>
            </a:r>
          </a:p>
        </p:txBody>
      </p:sp>
      <p:sp>
        <p:nvSpPr>
          <p:cNvPr id="107" name="TextBox 11"/>
          <p:cNvSpPr txBox="1"/>
          <p:nvPr/>
        </p:nvSpPr>
        <p:spPr>
          <a:xfrm>
            <a:off x="107698" y="1911381"/>
            <a:ext cx="6953954"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solidFill>
                  <a:srgbClr val="00205B"/>
                </a:solidFill>
                <a:latin typeface="Gadugi"/>
                <a:ea typeface="Gadugi"/>
                <a:cs typeface="Gadugi"/>
                <a:sym typeface="Gadugi"/>
              </a:defRPr>
            </a:lvl1pPr>
          </a:lstStyle>
          <a:p>
            <a:r>
              <a:rPr dirty="0"/>
              <a:t>Welcome to Royal Star &amp; Garter</a:t>
            </a:r>
          </a:p>
        </p:txBody>
      </p:sp>
      <p:sp>
        <p:nvSpPr>
          <p:cNvPr id="108" name="TextBox 13"/>
          <p:cNvSpPr txBox="1"/>
          <p:nvPr/>
        </p:nvSpPr>
        <p:spPr>
          <a:xfrm>
            <a:off x="446049" y="2787811"/>
            <a:ext cx="7716644" cy="39703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fontAlgn="base"/>
            <a:r>
              <a:rPr lang="en-US" sz="1200" dirty="0">
                <a:latin typeface="Gadugi" panose="020B0502040204020203" pitchFamily="34" charset="0"/>
                <a:ea typeface="Gadugi" panose="020B0502040204020203" pitchFamily="34" charset="0"/>
              </a:rPr>
              <a:t>Dear Candidate,​</a:t>
            </a:r>
          </a:p>
          <a:p>
            <a:pPr fontAlgn="base"/>
            <a:r>
              <a:rPr lang="en-US" sz="1200" dirty="0">
                <a:latin typeface="Gadugi" panose="020B0502040204020203" pitchFamily="34" charset="0"/>
                <a:ea typeface="Gadugi" panose="020B0502040204020203" pitchFamily="34" charset="0"/>
              </a:rPr>
              <a:t>​</a:t>
            </a:r>
          </a:p>
          <a:p>
            <a:pPr fontAlgn="base"/>
            <a:r>
              <a:rPr lang="en-US" sz="1200" dirty="0">
                <a:latin typeface="Gadugi" panose="020B0502040204020203" pitchFamily="34" charset="0"/>
                <a:ea typeface="Gadugi" panose="020B0502040204020203" pitchFamily="34" charset="0"/>
              </a:rPr>
              <a:t>Thank you for your interest in joining Royal Star &amp; Garter as our new Head of Fundraising. This is an exciting opportunity to lead a talented fundraising team and play a central role in delivering our ambitious fundraising strategy at a pivotal moment.​</a:t>
            </a:r>
          </a:p>
          <a:p>
            <a:pPr fontAlgn="base"/>
            <a:r>
              <a:rPr lang="en-US" sz="1200" dirty="0">
                <a:latin typeface="Gadugi" panose="020B0502040204020203" pitchFamily="34" charset="0"/>
                <a:ea typeface="Gadugi" panose="020B0502040204020203" pitchFamily="34" charset="0"/>
              </a:rPr>
              <a:t>​</a:t>
            </a:r>
          </a:p>
          <a:p>
            <a:pPr fontAlgn="base"/>
            <a:r>
              <a:rPr lang="en-US" sz="1200" dirty="0">
                <a:latin typeface="Gadugi" panose="020B0502040204020203" pitchFamily="34" charset="0"/>
                <a:ea typeface="Gadugi" panose="020B0502040204020203" pitchFamily="34" charset="0"/>
              </a:rPr>
              <a:t>Over the coming years we will expand our reach beyond our Homes, grow community-based services, strengthen the Veteran Friendly Framework, and support more veterans and their families than ever before. Fundraising will be critical to making this vision a reality. We are looking for an inspiring leader who can grow income, attract new supporters, develop compelling cases for support and build lasting relationships that help sustain our mission.​</a:t>
            </a:r>
          </a:p>
          <a:p>
            <a:pPr fontAlgn="base"/>
            <a:r>
              <a:rPr lang="en-US" sz="1200" dirty="0">
                <a:latin typeface="Gadugi" panose="020B0502040204020203" pitchFamily="34" charset="0"/>
                <a:ea typeface="Gadugi" panose="020B0502040204020203" pitchFamily="34" charset="0"/>
              </a:rPr>
              <a:t>​</a:t>
            </a:r>
          </a:p>
          <a:p>
            <a:pPr fontAlgn="base"/>
            <a:r>
              <a:rPr lang="en-US" sz="1200" dirty="0">
                <a:latin typeface="Gadugi" panose="020B0502040204020203" pitchFamily="34" charset="0"/>
                <a:ea typeface="Gadugi" panose="020B0502040204020203" pitchFamily="34" charset="0"/>
              </a:rPr>
              <a:t>Reporting directly to me as Director of Supporter Engagement, you will lead supporter growth, and fundraising performance across multiple channels. You will help shape how we engage new audiences, use data and insight to improve supporter journeys, and ensure every fundraising activity reflects the stories, needs and experiences of veterans and their families.​</a:t>
            </a:r>
          </a:p>
          <a:p>
            <a:pPr fontAlgn="base"/>
            <a:r>
              <a:rPr lang="en-US" sz="1200" dirty="0">
                <a:latin typeface="Gadugi" panose="020B0502040204020203" pitchFamily="34" charset="0"/>
                <a:ea typeface="Gadugi" panose="020B0502040204020203" pitchFamily="34" charset="0"/>
              </a:rPr>
              <a:t>​</a:t>
            </a:r>
          </a:p>
          <a:p>
            <a:pPr fontAlgn="base"/>
            <a:r>
              <a:rPr lang="en-US" sz="1200" dirty="0">
                <a:latin typeface="Gadugi" panose="020B0502040204020203" pitchFamily="34" charset="0"/>
                <a:ea typeface="Gadugi" panose="020B0502040204020203" pitchFamily="34" charset="0"/>
              </a:rPr>
              <a:t>If you are motivated by combining strategic leadership with practical delivery and are excited by the opportunity to help shape the next chapter of Royal Star &amp; Garter's development, I would be delighted to hear from you.​</a:t>
            </a:r>
          </a:p>
          <a:p>
            <a:pPr fontAlgn="base"/>
            <a:r>
              <a:rPr lang="en-US" sz="1200" dirty="0">
                <a:latin typeface="Gadugi" panose="020B0502040204020203" pitchFamily="34" charset="0"/>
                <a:ea typeface="Gadugi" panose="020B0502040204020203" pitchFamily="34" charset="0"/>
              </a:rPr>
              <a:t>​</a:t>
            </a:r>
          </a:p>
          <a:p>
            <a:pPr fontAlgn="base"/>
            <a:r>
              <a:rPr lang="en-US" sz="1200" dirty="0">
                <a:latin typeface="Gadugi" panose="020B0502040204020203" pitchFamily="34" charset="0"/>
                <a:ea typeface="Gadugi" panose="020B0502040204020203" pitchFamily="34" charset="0"/>
              </a:rPr>
              <a:t>Caley Eldred​</a:t>
            </a:r>
          </a:p>
          <a:p>
            <a:pPr fontAlgn="base"/>
            <a:r>
              <a:rPr lang="en-US" sz="1200" dirty="0">
                <a:latin typeface="Gadugi" panose="020B0502040204020203" pitchFamily="34" charset="0"/>
                <a:ea typeface="Gadugi" panose="020B0502040204020203" pitchFamily="34" charset="0"/>
              </a:rPr>
              <a:t>Director of Supporter Engagement</a:t>
            </a:r>
          </a:p>
        </p:txBody>
      </p:sp>
      <p:sp>
        <p:nvSpPr>
          <p:cNvPr id="109" name="TextBox 14"/>
          <p:cNvSpPr txBox="1"/>
          <p:nvPr/>
        </p:nvSpPr>
        <p:spPr>
          <a:xfrm>
            <a:off x="8727365" y="2551709"/>
            <a:ext cx="3353600" cy="370870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600">
                <a:solidFill>
                  <a:srgbClr val="00205B"/>
                </a:solidFill>
                <a:latin typeface="Gadugi"/>
                <a:ea typeface="Gadugi"/>
                <a:cs typeface="Gadugi"/>
                <a:sym typeface="Gadugi"/>
              </a:defRPr>
            </a:pPr>
            <a:r>
              <a:rPr b="1" dirty="0">
                <a:solidFill>
                  <a:srgbClr val="00205B"/>
                </a:solidFill>
              </a:rPr>
              <a:t>Title:</a:t>
            </a:r>
            <a:r>
              <a:rPr lang="en-GB" b="1" dirty="0">
                <a:solidFill>
                  <a:srgbClr val="00205B"/>
                </a:solidFill>
              </a:rPr>
              <a:t> </a:t>
            </a:r>
            <a:r>
              <a:rPr lang="en-GB" dirty="0">
                <a:solidFill>
                  <a:srgbClr val="00205B"/>
                </a:solidFill>
              </a:rPr>
              <a:t>Head of Fundraising </a:t>
            </a:r>
            <a:endParaRPr lang="en-GB" dirty="0">
              <a:solidFill>
                <a:srgbClr val="00205B"/>
              </a:solidFill>
              <a:highlight>
                <a:srgbClr val="FFFF00"/>
              </a:highlight>
            </a:endParaRPr>
          </a:p>
          <a:p>
            <a:pPr>
              <a:defRPr sz="1600">
                <a:solidFill>
                  <a:srgbClr val="00205B"/>
                </a:solidFill>
                <a:latin typeface="Gadugi"/>
                <a:ea typeface="Gadugi"/>
                <a:cs typeface="Gadugi"/>
                <a:sym typeface="Gadugi"/>
              </a:defRPr>
            </a:pPr>
            <a:endParaRPr lang="en-GB" b="1" dirty="0">
              <a:solidFill>
                <a:srgbClr val="00205B"/>
              </a:solidFill>
              <a:highlight>
                <a:srgbClr val="FFFF00"/>
              </a:highlight>
            </a:endParaRPr>
          </a:p>
          <a:p>
            <a:pPr>
              <a:defRPr sz="1600">
                <a:solidFill>
                  <a:srgbClr val="00205B"/>
                </a:solidFill>
                <a:latin typeface="Gadugi"/>
                <a:ea typeface="Gadugi"/>
                <a:cs typeface="Gadugi"/>
                <a:sym typeface="Gadugi"/>
              </a:defRPr>
            </a:pPr>
            <a:r>
              <a:rPr b="1" dirty="0">
                <a:solidFill>
                  <a:srgbClr val="00205B"/>
                </a:solidFill>
              </a:rPr>
              <a:t>Location:</a:t>
            </a:r>
            <a:r>
              <a:rPr lang="en-US" b="1" dirty="0">
                <a:solidFill>
                  <a:srgbClr val="00205B"/>
                </a:solidFill>
              </a:rPr>
              <a:t> </a:t>
            </a:r>
            <a:r>
              <a:rPr lang="en-US" dirty="0">
                <a:solidFill>
                  <a:srgbClr val="00205B"/>
                </a:solidFill>
              </a:rPr>
              <a:t>Hybrid working with regular attendance at Twickenham </a:t>
            </a:r>
            <a:endParaRPr lang="en-GB" sz="1600" dirty="0">
              <a:solidFill>
                <a:srgbClr val="002060"/>
              </a:solidFill>
              <a:effectLst/>
              <a:highlight>
                <a:srgbClr val="FFFF00"/>
              </a:highlight>
              <a:latin typeface="Gadugi" panose="020B0502040204020203" pitchFamily="34" charset="0"/>
              <a:ea typeface="Calibri" panose="020F0502020204030204" pitchFamily="34" charset="0"/>
              <a:cs typeface="Times New Roman" panose="02020603050405020304" pitchFamily="18" charset="0"/>
            </a:endParaRPr>
          </a:p>
          <a:p>
            <a:pPr>
              <a:defRPr sz="1600">
                <a:solidFill>
                  <a:srgbClr val="00205B"/>
                </a:solidFill>
                <a:latin typeface="Gadugi"/>
                <a:ea typeface="Gadugi"/>
                <a:cs typeface="Gadugi"/>
                <a:sym typeface="Gadugi"/>
              </a:defRPr>
            </a:pPr>
            <a:endParaRPr lang="en-GB" sz="1600" dirty="0">
              <a:solidFill>
                <a:srgbClr val="002060"/>
              </a:solidFill>
              <a:latin typeface="Gadugi" panose="020B0502040204020203" pitchFamily="34" charset="0"/>
              <a:ea typeface="Calibri" panose="020F0502020204030204" pitchFamily="34" charset="0"/>
              <a:cs typeface="Times New Roman" panose="02020603050405020304" pitchFamily="18" charset="0"/>
            </a:endParaRPr>
          </a:p>
          <a:p>
            <a:pPr>
              <a:defRPr sz="1600">
                <a:solidFill>
                  <a:srgbClr val="00205B"/>
                </a:solidFill>
                <a:latin typeface="Gadugi"/>
                <a:ea typeface="Gadugi"/>
                <a:cs typeface="Gadugi"/>
                <a:sym typeface="Gadugi"/>
              </a:defRPr>
            </a:pPr>
            <a:endParaRPr sz="1100" dirty="0">
              <a:solidFill>
                <a:srgbClr val="00205B"/>
              </a:solidFill>
            </a:endParaRPr>
          </a:p>
          <a:p>
            <a:pPr>
              <a:defRPr sz="1600">
                <a:solidFill>
                  <a:srgbClr val="00205B"/>
                </a:solidFill>
                <a:latin typeface="Gadugi"/>
                <a:ea typeface="Gadugi"/>
                <a:cs typeface="Gadugi"/>
                <a:sym typeface="Gadugi"/>
              </a:defRPr>
            </a:pPr>
            <a:r>
              <a:rPr b="1" dirty="0">
                <a:solidFill>
                  <a:srgbClr val="00205B"/>
                </a:solidFill>
              </a:rPr>
              <a:t>Reports to:</a:t>
            </a:r>
            <a:r>
              <a:rPr lang="en-US" b="1" dirty="0">
                <a:solidFill>
                  <a:srgbClr val="00205B"/>
                </a:solidFill>
              </a:rPr>
              <a:t> </a:t>
            </a:r>
            <a:r>
              <a:rPr lang="en-US" dirty="0">
                <a:solidFill>
                  <a:srgbClr val="00205B"/>
                </a:solidFill>
              </a:rPr>
              <a:t>Director of Supporter Engagement </a:t>
            </a:r>
          </a:p>
          <a:p>
            <a:pPr>
              <a:defRPr sz="1600">
                <a:solidFill>
                  <a:srgbClr val="00205B"/>
                </a:solidFill>
                <a:latin typeface="Gadugi"/>
                <a:ea typeface="Gadugi"/>
                <a:cs typeface="Gadugi"/>
                <a:sym typeface="Gadugi"/>
              </a:defRPr>
            </a:pPr>
            <a:endParaRPr dirty="0">
              <a:solidFill>
                <a:srgbClr val="00205B"/>
              </a:solidFill>
            </a:endParaRPr>
          </a:p>
          <a:p>
            <a:pPr>
              <a:defRPr sz="1600">
                <a:solidFill>
                  <a:srgbClr val="00205B"/>
                </a:solidFill>
                <a:latin typeface="Gadugi"/>
                <a:ea typeface="Gadugi"/>
                <a:cs typeface="Gadugi"/>
                <a:sym typeface="Gadugi"/>
              </a:defRPr>
            </a:pPr>
            <a:r>
              <a:rPr b="1" dirty="0">
                <a:solidFill>
                  <a:srgbClr val="00205B"/>
                </a:solidFill>
              </a:rPr>
              <a:t>Hours: </a:t>
            </a:r>
            <a:r>
              <a:rPr lang="en-US" dirty="0">
                <a:solidFill>
                  <a:srgbClr val="00205B"/>
                </a:solidFill>
              </a:rPr>
              <a:t>F/T – 35 </a:t>
            </a:r>
            <a:r>
              <a:rPr lang="en-US" dirty="0" err="1">
                <a:solidFill>
                  <a:srgbClr val="00205B"/>
                </a:solidFill>
              </a:rPr>
              <a:t>hrs</a:t>
            </a:r>
            <a:r>
              <a:rPr lang="en-US" dirty="0">
                <a:solidFill>
                  <a:srgbClr val="00205B"/>
                </a:solidFill>
              </a:rPr>
              <a:t> pw</a:t>
            </a:r>
          </a:p>
          <a:p>
            <a:pPr>
              <a:defRPr sz="1600">
                <a:solidFill>
                  <a:srgbClr val="00205B"/>
                </a:solidFill>
                <a:latin typeface="Gadugi"/>
                <a:ea typeface="Gadugi"/>
                <a:cs typeface="Gadugi"/>
                <a:sym typeface="Gadugi"/>
              </a:defRPr>
            </a:pPr>
            <a:endParaRPr dirty="0">
              <a:solidFill>
                <a:srgbClr val="00205B"/>
              </a:solidFill>
            </a:endParaRPr>
          </a:p>
          <a:p>
            <a:pPr>
              <a:defRPr sz="1600">
                <a:solidFill>
                  <a:srgbClr val="00205B"/>
                </a:solidFill>
                <a:latin typeface="Gadugi"/>
                <a:ea typeface="Gadugi"/>
                <a:cs typeface="Gadugi"/>
                <a:sym typeface="Gadugi"/>
              </a:defRPr>
            </a:pPr>
            <a:r>
              <a:rPr b="1" dirty="0">
                <a:solidFill>
                  <a:srgbClr val="00205B"/>
                </a:solidFill>
              </a:rPr>
              <a:t>Salary</a:t>
            </a:r>
            <a:r>
              <a:rPr dirty="0">
                <a:solidFill>
                  <a:srgbClr val="00205B"/>
                </a:solidFill>
              </a:rPr>
              <a:t>:</a:t>
            </a:r>
            <a:r>
              <a:rPr lang="en-US" dirty="0">
                <a:solidFill>
                  <a:srgbClr val="00205B"/>
                </a:solidFill>
              </a:rPr>
              <a:t> £62,000</a:t>
            </a:r>
            <a:endParaRPr lang="en-GB" dirty="0">
              <a:solidFill>
                <a:srgbClr val="00205B"/>
              </a:solidFill>
              <a:highlight>
                <a:srgbClr val="FFFF00"/>
              </a:highlight>
            </a:endParaRPr>
          </a:p>
          <a:p>
            <a:pPr>
              <a:defRPr sz="1600">
                <a:solidFill>
                  <a:srgbClr val="00205B"/>
                </a:solidFill>
                <a:latin typeface="Gadugi"/>
                <a:ea typeface="Gadugi"/>
                <a:cs typeface="Gadugi"/>
                <a:sym typeface="Gadugi"/>
              </a:defRPr>
            </a:pPr>
            <a:endParaRPr lang="en-US" dirty="0">
              <a:solidFill>
                <a:srgbClr val="00205B"/>
              </a:solidFill>
            </a:endParaRPr>
          </a:p>
          <a:p>
            <a:pPr>
              <a:defRPr sz="1600">
                <a:solidFill>
                  <a:srgbClr val="00205B"/>
                </a:solidFill>
                <a:latin typeface="Gadugi"/>
                <a:ea typeface="Gadugi"/>
                <a:cs typeface="Gadugi"/>
                <a:sym typeface="Gadugi"/>
              </a:defRPr>
            </a:pPr>
            <a:endParaRPr dirty="0">
              <a:solidFill>
                <a:srgbClr val="00205B"/>
              </a:solidFill>
            </a:endParaRPr>
          </a:p>
          <a:p>
            <a:pPr>
              <a:defRPr sz="1600">
                <a:solidFill>
                  <a:srgbClr val="FF0000"/>
                </a:solidFill>
                <a:latin typeface="Gadugi"/>
                <a:ea typeface="Gadugi"/>
                <a:cs typeface="Gadugi"/>
                <a:sym typeface="Gadugi"/>
              </a:defRPr>
            </a:pPr>
            <a:endParaRPr dirty="0">
              <a:solidFill>
                <a:srgbClr val="00205B"/>
              </a:solidFill>
            </a:endParaRPr>
          </a:p>
        </p:txBody>
      </p:sp>
      <p:sp>
        <p:nvSpPr>
          <p:cNvPr id="110" name="Straight Connector 15"/>
          <p:cNvSpPr/>
          <p:nvPr/>
        </p:nvSpPr>
        <p:spPr>
          <a:xfrm>
            <a:off x="199437" y="2551709"/>
            <a:ext cx="2303362" cy="1"/>
          </a:xfrm>
          <a:prstGeom prst="line">
            <a:avLst/>
          </a:prstGeom>
          <a:ln w="38100">
            <a:solidFill>
              <a:srgbClr val="DAA5AD"/>
            </a:solidFill>
            <a:miter/>
          </a:ln>
        </p:spPr>
        <p:txBody>
          <a:bodyPr lIns="45719" rIns="45719"/>
          <a:lstStyle/>
          <a:p>
            <a:endParaRPr/>
          </a:p>
        </p:txBody>
      </p:sp>
      <p:pic>
        <p:nvPicPr>
          <p:cNvPr id="111" name="Picture 16" descr="Picture 16"/>
          <p:cNvPicPr>
            <a:picLocks noChangeAspect="1"/>
          </p:cNvPicPr>
          <p:nvPr/>
        </p:nvPicPr>
        <p:blipFill>
          <a:blip r:embed="rId3"/>
          <a:stretch>
            <a:fillRect/>
          </a:stretch>
        </p:blipFill>
        <p:spPr>
          <a:xfrm>
            <a:off x="8983882" y="182210"/>
            <a:ext cx="2803061" cy="1262981"/>
          </a:xfrm>
          <a:prstGeom prst="rect">
            <a:avLst/>
          </a:prstGeom>
          <a:ln w="12700">
            <a:miter lim="400000"/>
          </a:ln>
        </p:spPr>
      </p:pic>
      <p:sp>
        <p:nvSpPr>
          <p:cNvPr id="112" name="Slide Number Placeholder 1"/>
          <p:cNvSpPr txBox="1">
            <a:spLocks noGrp="1"/>
          </p:cNvSpPr>
          <p:nvPr>
            <p:ph type="sldNum" sz="quarter" idx="2"/>
          </p:nvPr>
        </p:nvSpPr>
        <p:spPr>
          <a:xfrm>
            <a:off x="11956123" y="6514020"/>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pic>
        <p:nvPicPr>
          <p:cNvPr id="7" name="Picture 6" descr="A group of people smiling and sitting at a table with flowers&#10;&#10;Description automatically generated">
            <a:extLst>
              <a:ext uri="{FF2B5EF4-FFF2-40B4-BE49-F238E27FC236}">
                <a16:creationId xmlns:a16="http://schemas.microsoft.com/office/drawing/2014/main" id="{5AC86EA6-2828-E690-B2D5-59ABF914E556}"/>
              </a:ext>
            </a:extLst>
          </p:cNvPr>
          <p:cNvPicPr>
            <a:picLocks noChangeAspect="1"/>
          </p:cNvPicPr>
          <p:nvPr/>
        </p:nvPicPr>
        <p:blipFill>
          <a:blip r:embed="rId4">
            <a:extLst>
              <a:ext uri="{28A0092B-C50C-407E-A947-70E740481C1C}">
                <a14:useLocalDpi xmlns:a14="http://schemas.microsoft.com/office/drawing/2010/main" val="0"/>
              </a:ext>
            </a:extLst>
          </a:blip>
          <a:srcRect l="12422" t="18704" r="16531" b="42293"/>
          <a:stretch/>
        </p:blipFill>
        <p:spPr>
          <a:xfrm>
            <a:off x="0" y="-7947"/>
            <a:ext cx="8661885" cy="1816235"/>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6"/>
          <p:cNvSpPr/>
          <p:nvPr/>
        </p:nvSpPr>
        <p:spPr>
          <a:xfrm>
            <a:off x="-3" y="-11288"/>
            <a:ext cx="12192004" cy="1342031"/>
          </a:xfrm>
          <a:prstGeom prst="rect">
            <a:avLst/>
          </a:prstGeom>
          <a:solidFill>
            <a:srgbClr val="86C8BC"/>
          </a:solidFill>
          <a:ln w="12700">
            <a:miter lim="400000"/>
          </a:ln>
        </p:spPr>
        <p:txBody>
          <a:bodyPr lIns="45719" rIns="45719" anchor="ctr"/>
          <a:lstStyle/>
          <a:p>
            <a:pPr algn="ctr">
              <a:defRPr>
                <a:solidFill>
                  <a:srgbClr val="FFFFFF"/>
                </a:solidFill>
              </a:defRPr>
            </a:pPr>
            <a:endParaRPr/>
          </a:p>
        </p:txBody>
      </p:sp>
      <p:sp>
        <p:nvSpPr>
          <p:cNvPr id="115" name="TextBox 9"/>
          <p:cNvSpPr txBox="1"/>
          <p:nvPr/>
        </p:nvSpPr>
        <p:spPr>
          <a:xfrm>
            <a:off x="373648" y="317858"/>
            <a:ext cx="6186641"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400">
                <a:solidFill>
                  <a:srgbClr val="00205B"/>
                </a:solidFill>
                <a:latin typeface="Gadugi"/>
                <a:ea typeface="Gadugi"/>
                <a:cs typeface="Gadugi"/>
                <a:sym typeface="Gadugi"/>
              </a:defRPr>
            </a:lvl1pPr>
          </a:lstStyle>
          <a:p>
            <a:r>
              <a:t>Job description</a:t>
            </a:r>
          </a:p>
        </p:txBody>
      </p:sp>
      <p:sp>
        <p:nvSpPr>
          <p:cNvPr id="116" name="TextBox 21"/>
          <p:cNvSpPr txBox="1"/>
          <p:nvPr/>
        </p:nvSpPr>
        <p:spPr>
          <a:xfrm>
            <a:off x="386589" y="1411820"/>
            <a:ext cx="8269422" cy="2769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450215">
              <a:defRPr sz="1200">
                <a:solidFill>
                  <a:srgbClr val="05165E"/>
                </a:solidFill>
                <a:latin typeface="Arial"/>
                <a:ea typeface="Arial"/>
                <a:cs typeface="Arial"/>
                <a:sym typeface="Arial"/>
              </a:defRPr>
            </a:pPr>
            <a:endParaRPr dirty="0">
              <a:latin typeface="Gadugi" panose="020B0502040204020203" pitchFamily="34" charset="0"/>
              <a:ea typeface="Gadugi" panose="020B0502040204020203" pitchFamily="34" charset="0"/>
              <a:cs typeface="Times New Roman"/>
              <a:sym typeface="Times New Roman"/>
            </a:endParaRPr>
          </a:p>
        </p:txBody>
      </p:sp>
      <p:sp>
        <p:nvSpPr>
          <p:cNvPr id="117" name="TextBox 2"/>
          <p:cNvSpPr txBox="1"/>
          <p:nvPr/>
        </p:nvSpPr>
        <p:spPr>
          <a:xfrm rot="16200000">
            <a:off x="-1788581" y="4783401"/>
            <a:ext cx="3853544" cy="276999"/>
          </a:xfrm>
          <a:prstGeom prst="rect">
            <a:avLst/>
          </a:prstGeom>
          <a:solidFill>
            <a:srgbClr val="86C8B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1200">
                <a:solidFill>
                  <a:srgbClr val="00205B"/>
                </a:solidFill>
                <a:latin typeface="Gadugi"/>
                <a:ea typeface="Gadugi"/>
                <a:cs typeface="Gadugi"/>
                <a:sym typeface="Gadugi"/>
              </a:defRPr>
            </a:lvl1pPr>
          </a:lstStyle>
          <a:p>
            <a:r>
              <a:rPr dirty="0"/>
              <a:t>Key responsibilities</a:t>
            </a:r>
          </a:p>
        </p:txBody>
      </p:sp>
      <p:sp>
        <p:nvSpPr>
          <p:cNvPr id="118" name="TextBox 23"/>
          <p:cNvSpPr txBox="1"/>
          <p:nvPr/>
        </p:nvSpPr>
        <p:spPr>
          <a:xfrm rot="16200000">
            <a:off x="-698668" y="2019770"/>
            <a:ext cx="1673717" cy="276999"/>
          </a:xfrm>
          <a:prstGeom prst="rect">
            <a:avLst/>
          </a:prstGeom>
          <a:solidFill>
            <a:srgbClr val="DAA5AD"/>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lvl1pPr algn="ctr">
              <a:defRPr sz="1200">
                <a:solidFill>
                  <a:srgbClr val="00205B"/>
                </a:solidFill>
                <a:latin typeface="Gadugi"/>
                <a:ea typeface="Gadugi"/>
                <a:cs typeface="Gadugi"/>
                <a:sym typeface="Gadugi"/>
              </a:defRPr>
            </a:lvl1pPr>
          </a:lstStyle>
          <a:p>
            <a:r>
              <a:rPr dirty="0"/>
              <a:t>Purpose</a:t>
            </a:r>
          </a:p>
        </p:txBody>
      </p:sp>
      <p:sp>
        <p:nvSpPr>
          <p:cNvPr id="119" name="Slide Number Placeholder 1"/>
          <p:cNvSpPr txBox="1">
            <a:spLocks noGrp="1"/>
          </p:cNvSpPr>
          <p:nvPr>
            <p:ph type="sldNum" sz="quarter" idx="2"/>
          </p:nvPr>
        </p:nvSpPr>
        <p:spPr>
          <a:xfrm>
            <a:off x="11956123" y="6514020"/>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
        <p:nvSpPr>
          <p:cNvPr id="120" name="TextBox 8"/>
          <p:cNvSpPr txBox="1"/>
          <p:nvPr/>
        </p:nvSpPr>
        <p:spPr>
          <a:xfrm>
            <a:off x="353443" y="3312848"/>
            <a:ext cx="8169878" cy="7618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lvl="0">
              <a:lnSpc>
                <a:spcPct val="107000"/>
              </a:lnSpc>
              <a:spcAft>
                <a:spcPts val="800"/>
              </a:spcAft>
              <a:buSzPts val="1000"/>
              <a:tabLst>
                <a:tab pos="457200" algn="l"/>
              </a:tabLst>
            </a:pPr>
            <a:endParaRPr lang="en-GB" sz="1200" kern="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200" b="1" dirty="0">
              <a:solidFill>
                <a:srgbClr val="00205B"/>
              </a:solidFill>
              <a:effectLst/>
              <a:latin typeface="Gadugi" panose="020B0502040204020203" pitchFamily="34" charset="0"/>
              <a:ea typeface="Calibri" panose="020F0502020204030204" pitchFamily="34" charset="0"/>
              <a:cs typeface="Arial" panose="020B0604020202020204" pitchFamily="34" charset="0"/>
            </a:endParaRPr>
          </a:p>
          <a:p>
            <a:pPr marL="171450" indent="-171450">
              <a:buFont typeface="Arial" panose="020B0604020202020204" pitchFamily="34" charset="0"/>
              <a:buChar char="•"/>
            </a:pPr>
            <a:endParaRPr lang="en-US" sz="1200" b="1" dirty="0">
              <a:solidFill>
                <a:srgbClr val="00205B"/>
              </a:solidFill>
              <a:effectLst/>
              <a:latin typeface="Gadugi" panose="020B0502040204020203" pitchFamily="34" charset="0"/>
              <a:ea typeface="Calibri" panose="020F0502020204030204" pitchFamily="34" charset="0"/>
              <a:cs typeface="Arial" panose="020B0604020202020204" pitchFamily="34" charset="0"/>
            </a:endParaRPr>
          </a:p>
        </p:txBody>
      </p:sp>
      <p:sp>
        <p:nvSpPr>
          <p:cNvPr id="121" name="Rectangle 10"/>
          <p:cNvSpPr/>
          <p:nvPr/>
        </p:nvSpPr>
        <p:spPr>
          <a:xfrm>
            <a:off x="8889708" y="1330743"/>
            <a:ext cx="3315234" cy="5578058"/>
          </a:xfrm>
          <a:prstGeom prst="rect">
            <a:avLst/>
          </a:prstGeom>
          <a:solidFill>
            <a:srgbClr val="86C8BC">
              <a:alpha val="80000"/>
            </a:srgbClr>
          </a:solidFill>
          <a:ln w="12700">
            <a:miter lim="400000"/>
          </a:ln>
        </p:spPr>
        <p:txBody>
          <a:bodyPr lIns="45719" rIns="45719" anchor="ctr"/>
          <a:lstStyle/>
          <a:p>
            <a:pPr>
              <a:defRPr sz="2800">
                <a:solidFill>
                  <a:srgbClr val="00205B"/>
                </a:solidFill>
                <a:latin typeface="Gadugi"/>
                <a:ea typeface="Gadugi"/>
                <a:cs typeface="Gadugi"/>
                <a:sym typeface="Gadugi"/>
              </a:defRPr>
            </a:pPr>
            <a:r>
              <a:rPr lang="en-US" dirty="0">
                <a:solidFill>
                  <a:srgbClr val="00205B"/>
                </a:solidFill>
              </a:rPr>
              <a:t>To apply</a:t>
            </a:r>
          </a:p>
          <a:p>
            <a:pPr>
              <a:defRPr sz="1600">
                <a:solidFill>
                  <a:srgbClr val="00205B"/>
                </a:solidFill>
                <a:latin typeface="Gadugi"/>
                <a:ea typeface="Gadugi"/>
                <a:cs typeface="Gadugi"/>
                <a:sym typeface="Gadugi"/>
              </a:defRPr>
            </a:pPr>
            <a:endParaRPr lang="en-US" dirty="0">
              <a:solidFill>
                <a:srgbClr val="00205B"/>
              </a:solidFill>
            </a:endParaRPr>
          </a:p>
          <a:p>
            <a:pPr>
              <a:defRPr sz="1600">
                <a:solidFill>
                  <a:srgbClr val="00205B"/>
                </a:solidFill>
                <a:latin typeface="Gadugi"/>
                <a:ea typeface="Gadugi"/>
                <a:cs typeface="Gadugi"/>
                <a:sym typeface="Gadugi"/>
              </a:defRPr>
            </a:pPr>
            <a:r>
              <a:rPr lang="en-US" sz="1400" dirty="0">
                <a:solidFill>
                  <a:srgbClr val="00205B"/>
                </a:solidFill>
              </a:rPr>
              <a:t>Send your CV and a covering letter (no more than two sides) outlining how you meet the person specification to: </a:t>
            </a:r>
          </a:p>
          <a:p>
            <a:pPr>
              <a:defRPr sz="1600">
                <a:solidFill>
                  <a:srgbClr val="00205B"/>
                </a:solidFill>
                <a:latin typeface="Gadugi"/>
                <a:ea typeface="Gadugi"/>
                <a:cs typeface="Gadugi"/>
                <a:sym typeface="Gadugi"/>
              </a:defRPr>
            </a:pPr>
            <a:r>
              <a:rPr lang="en-US" sz="1400" dirty="0">
                <a:solidFill>
                  <a:srgbClr val="00205B"/>
                </a:solidFill>
              </a:rPr>
              <a:t>Eddie Taylor: eddie@charitybegins.org </a:t>
            </a:r>
            <a:endParaRPr lang="en-US" sz="1400" b="1" dirty="0">
              <a:solidFill>
                <a:srgbClr val="00205B"/>
              </a:solidFill>
              <a:highlight>
                <a:srgbClr val="FFFF00"/>
              </a:highlight>
            </a:endParaRPr>
          </a:p>
          <a:p>
            <a:pPr>
              <a:defRPr sz="1600">
                <a:solidFill>
                  <a:srgbClr val="00205B"/>
                </a:solidFill>
                <a:latin typeface="Gadugi"/>
                <a:ea typeface="Gadugi"/>
                <a:cs typeface="Gadugi"/>
                <a:sym typeface="Gadugi"/>
              </a:defRPr>
            </a:pPr>
            <a:endParaRPr lang="en-US" dirty="0">
              <a:solidFill>
                <a:srgbClr val="00205B"/>
              </a:solidFill>
            </a:endParaRPr>
          </a:p>
          <a:p>
            <a:pPr>
              <a:defRPr sz="1600">
                <a:solidFill>
                  <a:srgbClr val="00205B"/>
                </a:solidFill>
                <a:latin typeface="Gadugi"/>
                <a:ea typeface="Gadugi"/>
                <a:cs typeface="Gadugi"/>
                <a:sym typeface="Gadugi"/>
              </a:defRPr>
            </a:pPr>
            <a:r>
              <a:rPr lang="en-US" sz="1400" dirty="0">
                <a:solidFill>
                  <a:srgbClr val="00205B"/>
                </a:solidFill>
              </a:rPr>
              <a:t>Please include any paid or voluntary experience that you think might be relevant and ensure that you tell us what you will bring to the role. </a:t>
            </a:r>
            <a:endParaRPr lang="en-US" sz="1400" b="1" dirty="0">
              <a:solidFill>
                <a:srgbClr val="00205B"/>
              </a:solidFill>
            </a:endParaRPr>
          </a:p>
        </p:txBody>
      </p:sp>
      <p:pic>
        <p:nvPicPr>
          <p:cNvPr id="122" name="Picture 12" descr="Picture 12"/>
          <p:cNvPicPr>
            <a:picLocks noChangeAspect="1"/>
          </p:cNvPicPr>
          <p:nvPr/>
        </p:nvPicPr>
        <p:blipFill>
          <a:blip r:embed="rId2">
            <a:alphaModFix amt="20000"/>
          </a:blip>
          <a:stretch>
            <a:fillRect/>
          </a:stretch>
        </p:blipFill>
        <p:spPr>
          <a:xfrm>
            <a:off x="9497979" y="2874892"/>
            <a:ext cx="2706963" cy="3908369"/>
          </a:xfrm>
          <a:prstGeom prst="rect">
            <a:avLst/>
          </a:prstGeom>
          <a:ln w="12700">
            <a:miter lim="400000"/>
          </a:ln>
        </p:spPr>
      </p:pic>
      <p:sp>
        <p:nvSpPr>
          <p:cNvPr id="3" name="TextBox 2">
            <a:extLst>
              <a:ext uri="{FF2B5EF4-FFF2-40B4-BE49-F238E27FC236}">
                <a16:creationId xmlns:a16="http://schemas.microsoft.com/office/drawing/2014/main" id="{6BCEC09A-6691-DD23-95AB-EAABD823371F}"/>
              </a:ext>
            </a:extLst>
          </p:cNvPr>
          <p:cNvSpPr txBox="1"/>
          <p:nvPr/>
        </p:nvSpPr>
        <p:spPr>
          <a:xfrm>
            <a:off x="574488" y="1630842"/>
            <a:ext cx="8269421" cy="15206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marR="0" lvl="0" indent="-342900">
              <a:lnSpc>
                <a:spcPct val="115000"/>
              </a:lnSpc>
              <a:spcAft>
                <a:spcPts val="1000"/>
              </a:spcAft>
              <a:buFont typeface="+mj-lt"/>
              <a:buAutoNum type="arabicPeriod"/>
            </a:pPr>
            <a:r>
              <a:rPr lang="en-GB" sz="1200" b="1" dirty="0">
                <a:solidFill>
                  <a:srgbClr val="000000"/>
                </a:solidFill>
                <a:effectLst/>
                <a:latin typeface="Gadugi" panose="020B0502040204020203" pitchFamily="34" charset="0"/>
                <a:ea typeface="Gadugi" panose="020B0502040204020203" pitchFamily="34" charset="0"/>
                <a:cs typeface="Noto Sans" panose="020B0502040504020204" pitchFamily="34" charset="0"/>
              </a:rPr>
              <a:t>Lead </a:t>
            </a:r>
            <a:r>
              <a:rPr lang="en-GB" sz="1200" b="1" dirty="0">
                <a:effectLst/>
                <a:latin typeface="Gadugi" panose="020B0502040204020203" pitchFamily="34" charset="0"/>
                <a:ea typeface="Gadugi" panose="020B0502040204020203" pitchFamily="34" charset="0"/>
                <a:cs typeface="Times New Roman" panose="02020603050405020304" pitchFamily="18" charset="0"/>
              </a:rPr>
              <a:t>delivery of the fundraising strategy through annual plans, campaigns and activity </a:t>
            </a:r>
          </a:p>
          <a:p>
            <a:pPr marL="342900" marR="0" lvl="0" indent="-342900">
              <a:lnSpc>
                <a:spcPct val="115000"/>
              </a:lnSpc>
              <a:spcAft>
                <a:spcPts val="1000"/>
              </a:spcAft>
              <a:buFont typeface="+mj-lt"/>
              <a:buAutoNum type="arabicPeriod"/>
            </a:pPr>
            <a:r>
              <a:rPr lang="en-GB" sz="1200" b="1" dirty="0">
                <a:effectLst/>
                <a:latin typeface="Gadugi" panose="020B0502040204020203" pitchFamily="34" charset="0"/>
                <a:ea typeface="Gadugi" panose="020B0502040204020203" pitchFamily="34" charset="0"/>
                <a:cs typeface="Times New Roman" panose="02020603050405020304" pitchFamily="18" charset="0"/>
              </a:rPr>
              <a:t>Be accountable for delivery of annual fundraising targets and performance</a:t>
            </a:r>
          </a:p>
          <a:p>
            <a:pPr marL="342900" marR="0" lvl="0" indent="-342900">
              <a:lnSpc>
                <a:spcPct val="115000"/>
              </a:lnSpc>
              <a:spcAft>
                <a:spcPts val="1000"/>
              </a:spcAft>
              <a:buFont typeface="+mj-lt"/>
              <a:buAutoNum type="arabicPeriod"/>
            </a:pPr>
            <a:r>
              <a:rPr lang="en-GB" sz="1200" b="1" dirty="0">
                <a:effectLst/>
                <a:latin typeface="Gadugi" panose="020B0502040204020203" pitchFamily="34" charset="0"/>
                <a:ea typeface="Gadugi" panose="020B0502040204020203" pitchFamily="34" charset="0"/>
                <a:cs typeface="Times New Roman" panose="02020603050405020304" pitchFamily="18" charset="0"/>
              </a:rPr>
              <a:t>To drive donor and supporter acquisition with a focus on data and insights, enabling seamless journeys</a:t>
            </a:r>
          </a:p>
          <a:p>
            <a:pPr marL="342900" marR="0" lvl="0" indent="-342900">
              <a:lnSpc>
                <a:spcPct val="115000"/>
              </a:lnSpc>
              <a:spcAft>
                <a:spcPts val="1000"/>
              </a:spcAft>
              <a:buFont typeface="+mj-lt"/>
              <a:buAutoNum type="arabicPeriod"/>
            </a:pPr>
            <a:r>
              <a:rPr lang="en-GB" sz="1200" b="1" dirty="0">
                <a:effectLst/>
                <a:latin typeface="Gadugi" panose="020B0502040204020203" pitchFamily="34" charset="0"/>
                <a:ea typeface="Gadugi" panose="020B0502040204020203" pitchFamily="34" charset="0"/>
                <a:cs typeface="Times New Roman" panose="02020603050405020304" pitchFamily="18" charset="0"/>
              </a:rPr>
              <a:t>To provide strong leadership and support to the team of fundraising managers – delivering high-impact, compliant and ethical fundraising activity. </a:t>
            </a:r>
          </a:p>
        </p:txBody>
      </p:sp>
      <p:sp>
        <p:nvSpPr>
          <p:cNvPr id="5" name="TextBox 4">
            <a:extLst>
              <a:ext uri="{FF2B5EF4-FFF2-40B4-BE49-F238E27FC236}">
                <a16:creationId xmlns:a16="http://schemas.microsoft.com/office/drawing/2014/main" id="{CBCBB9F3-4377-887A-AB39-4A3B502F07F9}"/>
              </a:ext>
            </a:extLst>
          </p:cNvPr>
          <p:cNvSpPr txBox="1"/>
          <p:nvPr/>
        </p:nvSpPr>
        <p:spPr>
          <a:xfrm>
            <a:off x="500977" y="3312848"/>
            <a:ext cx="8297134" cy="2677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a:buNone/>
            </a:pPr>
            <a:r>
              <a:rPr lang="en-GB" sz="1200" b="1" dirty="0">
                <a:effectLst/>
                <a:latin typeface="Gadugi" panose="020B0502040204020203" pitchFamily="34" charset="0"/>
                <a:ea typeface="Gadugi" panose="020B0502040204020203" pitchFamily="34" charset="0"/>
                <a:cs typeface="Noto Sans" panose="020B0502040504020204" pitchFamily="34" charset="0"/>
              </a:rPr>
              <a:t>Leadership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Segoe UI" panose="020B0502040204020203" pitchFamily="34" charset="0"/>
              </a:rPr>
              <a:t>Lead delivery of the fundraising strategy through annual plans, campaigns and income-generation programmes</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Identify and scale opportunities to reach new supporters, including digital channels, direct marketing, partnerships, and campaigns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Align core fundraising activity with the five-year fundraising and brand strategies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Deliver compelling cases for support that demonstrate clear impact and that honour and root story telling in the voices of veterans and their families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Monitor fundraising and audience trends, particularly in acquisition and supporter engagement. </a:t>
            </a:r>
          </a:p>
          <a:p>
            <a:pPr marL="0" marR="0">
              <a:buNone/>
            </a:pPr>
            <a:r>
              <a:rPr lang="en-GB" sz="1200" dirty="0">
                <a:effectLst/>
                <a:latin typeface="Gadugi" panose="020B0502040204020203" pitchFamily="34" charset="0"/>
                <a:ea typeface="Times New Roman" panose="02020603050405020304" pitchFamily="18" charset="0"/>
                <a:cs typeface="Times New Roman" panose="02020603050405020304" pitchFamily="18" charset="0"/>
              </a:rPr>
              <a: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215900" marR="0">
              <a:buNone/>
            </a:pPr>
            <a:r>
              <a:rPr lang="en-GB" sz="1200" b="1" dirty="0">
                <a:effectLst/>
                <a:latin typeface="Gadugi" panose="020B0502040204020203" pitchFamily="34" charset="0"/>
                <a:ea typeface="Gadugi" panose="020B0502040204020203" pitchFamily="34" charset="0"/>
                <a:cs typeface="Times New Roman" panose="02020603050405020304" pitchFamily="18" charset="0"/>
              </a:rPr>
              <a:t>Income generation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Oversee all income streams, delivering associated annual targets and managing performance across all fundraising products, channels and segments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Drive cold acquisition activity across activity and channels with a focus on ROI and lifetime value, generating a pipeline of new donors and helping develop strategies to convert them into long-term supporters. </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Rectangle 6"/>
          <p:cNvSpPr/>
          <p:nvPr/>
        </p:nvSpPr>
        <p:spPr>
          <a:xfrm>
            <a:off x="-3" y="-11288"/>
            <a:ext cx="12192004" cy="1342031"/>
          </a:xfrm>
          <a:prstGeom prst="rect">
            <a:avLst/>
          </a:prstGeom>
          <a:solidFill>
            <a:srgbClr val="86C8BC"/>
          </a:solidFill>
          <a:ln w="12700">
            <a:miter lim="400000"/>
          </a:ln>
        </p:spPr>
        <p:txBody>
          <a:bodyPr lIns="45719" rIns="45719" anchor="ctr"/>
          <a:lstStyle/>
          <a:p>
            <a:pPr algn="ctr">
              <a:defRPr>
                <a:solidFill>
                  <a:srgbClr val="FFFFFF"/>
                </a:solidFill>
              </a:defRPr>
            </a:pPr>
            <a:endParaRPr/>
          </a:p>
        </p:txBody>
      </p:sp>
      <p:sp>
        <p:nvSpPr>
          <p:cNvPr id="125" name="TextBox 9"/>
          <p:cNvSpPr txBox="1"/>
          <p:nvPr/>
        </p:nvSpPr>
        <p:spPr>
          <a:xfrm>
            <a:off x="373648" y="317858"/>
            <a:ext cx="7890459"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400">
                <a:solidFill>
                  <a:srgbClr val="00205B"/>
                </a:solidFill>
                <a:latin typeface="Gadugi"/>
                <a:ea typeface="Gadugi"/>
                <a:cs typeface="Gadugi"/>
                <a:sym typeface="Gadugi"/>
              </a:defRPr>
            </a:lvl1pPr>
          </a:lstStyle>
          <a:p>
            <a:r>
              <a:rPr dirty="0"/>
              <a:t>Job description - continued</a:t>
            </a:r>
          </a:p>
        </p:txBody>
      </p:sp>
      <p:sp>
        <p:nvSpPr>
          <p:cNvPr id="126" name="TextBox 2"/>
          <p:cNvSpPr txBox="1"/>
          <p:nvPr/>
        </p:nvSpPr>
        <p:spPr>
          <a:xfrm rot="16200000">
            <a:off x="-2629009" y="3959751"/>
            <a:ext cx="5527259" cy="269241"/>
          </a:xfrm>
          <a:prstGeom prst="rect">
            <a:avLst/>
          </a:prstGeom>
          <a:solidFill>
            <a:srgbClr val="86C8BC"/>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sz="1200">
                <a:solidFill>
                  <a:srgbClr val="00205B"/>
                </a:solidFill>
                <a:latin typeface="Gadugi"/>
                <a:ea typeface="Gadugi"/>
                <a:cs typeface="Gadugi"/>
                <a:sym typeface="Gadugi"/>
              </a:defRPr>
            </a:lvl1pPr>
          </a:lstStyle>
          <a:p>
            <a:r>
              <a:t>Key responsibilities</a:t>
            </a:r>
          </a:p>
        </p:txBody>
      </p:sp>
      <p:sp>
        <p:nvSpPr>
          <p:cNvPr id="127" name="Slide Number Placeholder 1"/>
          <p:cNvSpPr txBox="1">
            <a:spLocks noGrp="1"/>
          </p:cNvSpPr>
          <p:nvPr>
            <p:ph type="sldNum" sz="quarter" idx="2"/>
          </p:nvPr>
        </p:nvSpPr>
        <p:spPr>
          <a:xfrm>
            <a:off x="11956123" y="6514020"/>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a:t>
            </a:fld>
            <a:endParaRPr/>
          </a:p>
        </p:txBody>
      </p:sp>
      <p:sp>
        <p:nvSpPr>
          <p:cNvPr id="129" name="Rectangle 10"/>
          <p:cNvSpPr/>
          <p:nvPr/>
        </p:nvSpPr>
        <p:spPr>
          <a:xfrm>
            <a:off x="8580706" y="1330742"/>
            <a:ext cx="3611294" cy="5527258"/>
          </a:xfrm>
          <a:prstGeom prst="rect">
            <a:avLst/>
          </a:prstGeom>
          <a:solidFill>
            <a:srgbClr val="86C8BC">
              <a:alpha val="80000"/>
            </a:srgbClr>
          </a:solidFill>
          <a:ln w="12700">
            <a:miter lim="400000"/>
          </a:ln>
        </p:spPr>
        <p:txBody>
          <a:bodyPr lIns="45719" rIns="45719" anchor="ctr"/>
          <a:lstStyle/>
          <a:p>
            <a:r>
              <a:rPr lang="en-US" sz="1800" dirty="0">
                <a:solidFill>
                  <a:srgbClr val="00205B"/>
                </a:solidFill>
                <a:latin typeface="Gadugi" panose="020B0502040204020203" pitchFamily="34" charset="0"/>
                <a:ea typeface="Calibri" panose="020F0502020204030204" pitchFamily="34" charset="0"/>
                <a:cs typeface="Arial" panose="020B0604020202020204" pitchFamily="34" charset="0"/>
              </a:rPr>
              <a:t>We anticipate this role will be hybrid,</a:t>
            </a:r>
            <a:r>
              <a:rPr lang="en-GB" dirty="0">
                <a:solidFill>
                  <a:srgbClr val="002060"/>
                </a:solidFill>
                <a:latin typeface="Gadugi" panose="020B0502040204020203" pitchFamily="34" charset="0"/>
                <a:ea typeface="Calibri" panose="020F0502020204030204" pitchFamily="34" charset="0"/>
                <a:cs typeface="Times New Roman" panose="02020603050405020304" pitchFamily="18" charset="0"/>
              </a:rPr>
              <a:t> minimum one day per week in our Twickenham Office &amp; visits to our Homes and other new sites.</a:t>
            </a:r>
          </a:p>
          <a:p>
            <a:endParaRPr lang="en-US" sz="1800" dirty="0">
              <a:solidFill>
                <a:srgbClr val="00205B"/>
              </a:solidFill>
              <a:highlight>
                <a:srgbClr val="FFFF00"/>
              </a:highlight>
              <a:latin typeface="Gadugi" panose="020B0502040204020203" pitchFamily="34" charset="0"/>
              <a:ea typeface="Calibri" panose="020F0502020204030204" pitchFamily="34" charset="0"/>
              <a:cs typeface="Arial" panose="020B0604020202020204" pitchFamily="34" charset="0"/>
            </a:endParaRPr>
          </a:p>
          <a:p>
            <a:endParaRPr lang="en-US" sz="1800" b="1" dirty="0">
              <a:solidFill>
                <a:srgbClr val="00205B"/>
              </a:solidFill>
              <a:effectLst/>
              <a:latin typeface="Gadugi" panose="020B0502040204020203" pitchFamily="34" charset="0"/>
              <a:ea typeface="Calibri" panose="020F0502020204030204" pitchFamily="34" charset="0"/>
              <a:cs typeface="Arial" panose="020B0604020202020204" pitchFamily="34" charset="0"/>
            </a:endParaRPr>
          </a:p>
          <a:p>
            <a:r>
              <a:rPr lang="en-US" sz="1800" b="1" dirty="0">
                <a:solidFill>
                  <a:srgbClr val="00205B"/>
                </a:solidFill>
                <a:effectLst/>
                <a:latin typeface="Gadugi" panose="020B0502040204020203" pitchFamily="34" charset="0"/>
                <a:ea typeface="Calibri" panose="020F0502020204030204" pitchFamily="34" charset="0"/>
                <a:cs typeface="Arial" panose="020B0604020202020204" pitchFamily="34" charset="0"/>
              </a:rPr>
              <a:t>For an informal conversation on the role please contact Eddie Taylor </a:t>
            </a:r>
            <a:endParaRPr lang="en-US" sz="1800" b="1" dirty="0">
              <a:solidFill>
                <a:srgbClr val="00205B"/>
              </a:solidFill>
              <a:effectLst/>
              <a:highlight>
                <a:srgbClr val="FFFF00"/>
              </a:highlight>
              <a:latin typeface="Gadugi" panose="020B0502040204020203" pitchFamily="34" charset="0"/>
              <a:ea typeface="Calibri" panose="020F0502020204030204" pitchFamily="34" charset="0"/>
              <a:cs typeface="Arial" panose="020B0604020202020204" pitchFamily="34" charset="0"/>
            </a:endParaRPr>
          </a:p>
          <a:p>
            <a:endParaRPr lang="en-US" sz="1800" b="1" dirty="0">
              <a:solidFill>
                <a:srgbClr val="00205B"/>
              </a:solidFill>
              <a:latin typeface="Gadugi" panose="020B0502040204020203" pitchFamily="34" charset="0"/>
              <a:ea typeface="Calibri" panose="020F0502020204030204" pitchFamily="34" charset="0"/>
              <a:cs typeface="Arial" panose="020B0604020202020204" pitchFamily="34" charset="0"/>
            </a:endParaRPr>
          </a:p>
          <a:p>
            <a:endParaRPr lang="en-GB" sz="16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ctr">
              <a:defRPr>
                <a:solidFill>
                  <a:srgbClr val="FFFFFF"/>
                </a:solidFill>
              </a:defRPr>
            </a:pPr>
            <a:endParaRPr dirty="0"/>
          </a:p>
        </p:txBody>
      </p:sp>
      <p:pic>
        <p:nvPicPr>
          <p:cNvPr id="130" name="Picture 12" descr="Picture 12"/>
          <p:cNvPicPr>
            <a:picLocks noChangeAspect="1"/>
          </p:cNvPicPr>
          <p:nvPr/>
        </p:nvPicPr>
        <p:blipFill>
          <a:blip r:embed="rId3">
            <a:alphaModFix amt="20000"/>
          </a:blip>
          <a:stretch>
            <a:fillRect/>
          </a:stretch>
        </p:blipFill>
        <p:spPr>
          <a:xfrm>
            <a:off x="9630003" y="3443506"/>
            <a:ext cx="2706963" cy="3908369"/>
          </a:xfrm>
          <a:prstGeom prst="rect">
            <a:avLst/>
          </a:prstGeom>
          <a:ln w="12700">
            <a:miter lim="400000"/>
          </a:ln>
        </p:spPr>
      </p:pic>
      <p:sp>
        <p:nvSpPr>
          <p:cNvPr id="131" name="TextBox 11"/>
          <p:cNvSpPr txBox="1"/>
          <p:nvPr/>
        </p:nvSpPr>
        <p:spPr>
          <a:xfrm>
            <a:off x="8580706" y="1460309"/>
            <a:ext cx="3588804" cy="5232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2800">
                <a:solidFill>
                  <a:srgbClr val="00205B"/>
                </a:solidFill>
                <a:latin typeface="Gadugi"/>
                <a:ea typeface="Gadugi"/>
                <a:cs typeface="Gadugi"/>
                <a:sym typeface="Gadugi"/>
              </a:defRPr>
            </a:pPr>
            <a:endParaRPr b="1" dirty="0">
              <a:solidFill>
                <a:srgbClr val="00205B"/>
              </a:solidFill>
            </a:endParaRPr>
          </a:p>
        </p:txBody>
      </p:sp>
      <p:sp>
        <p:nvSpPr>
          <p:cNvPr id="3" name="TextBox 2">
            <a:extLst>
              <a:ext uri="{FF2B5EF4-FFF2-40B4-BE49-F238E27FC236}">
                <a16:creationId xmlns:a16="http://schemas.microsoft.com/office/drawing/2014/main" id="{41127A5B-2815-B33E-40A4-2F3A81B1DF3B}"/>
              </a:ext>
            </a:extLst>
          </p:cNvPr>
          <p:cNvSpPr txBox="1"/>
          <p:nvPr/>
        </p:nvSpPr>
        <p:spPr>
          <a:xfrm>
            <a:off x="543243" y="1557671"/>
            <a:ext cx="7720864" cy="48782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a:buNone/>
            </a:pPr>
            <a:r>
              <a:rPr lang="en-GB" sz="1100" dirty="0">
                <a:effectLst/>
                <a:latin typeface="Gadugi" panose="020B0502040204020203" pitchFamily="34" charset="0"/>
                <a:ea typeface="Gadugi" panose="020B0502040204020203" pitchFamily="34" charset="0"/>
                <a:cs typeface="Times New Roman" panose="02020603050405020304" pitchFamily="18" charset="0"/>
              </a:rPr>
              <a: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0" marR="0">
              <a:buNone/>
            </a:pPr>
            <a:r>
              <a:rPr lang="en-GB" sz="1200" b="1" dirty="0">
                <a:effectLst/>
                <a:latin typeface="Gadugi" panose="020B0502040204020203" pitchFamily="34" charset="0"/>
                <a:ea typeface="Gadugi" panose="020B0502040204020203" pitchFamily="34" charset="0"/>
                <a:cs typeface="Times New Roman" panose="02020603050405020304" pitchFamily="18" charset="0"/>
              </a:rPr>
              <a:t>Performance, finance and risk monitoring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Segoe UI" panose="020B0502040204020203" pitchFamily="34" charset="0"/>
              </a:rPr>
              <a:t>Design, implement and manage fundraising performance frameworks, dashboards, risk registers and reporting, maintain effective controls and reviews</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Segoe UI" panose="020B0502040204020203" pitchFamily="34" charset="0"/>
              </a:rPr>
              <a:t>Ensure fundraising activity is monitored against appropriate KPIs</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Segoe UI" panose="020B0502040204020203" pitchFamily="34" charset="0"/>
              </a:rPr>
              <a:t>Ensure day-to-day compliance with fundraising regulation, GDPR and internal policies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Oversee core budgets, monitor income &amp; expenditure forecasting, and performance reporting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Ensure robust use of data, CRM systems, and insight to optimise acquisition and retention strategies.</a:t>
            </a:r>
          </a:p>
          <a:p>
            <a:pPr marL="0" marR="0">
              <a:buNone/>
            </a:pPr>
            <a:r>
              <a:rPr lang="en-GB" sz="1200" dirty="0">
                <a:effectLst/>
                <a:latin typeface="Gadugi" panose="020B0502040204020203" pitchFamily="34" charset="0"/>
                <a:ea typeface="Gadugi" panose="020B0502040204020203" pitchFamily="34" charset="0"/>
                <a:cs typeface="Times New Roman" panose="02020603050405020304" pitchFamily="18" charset="0"/>
              </a:rPr>
              <a:t> </a:t>
            </a:r>
          </a:p>
          <a:p>
            <a:pPr marL="0" marR="0">
              <a:buNone/>
            </a:pPr>
            <a:r>
              <a:rPr lang="en-GB" sz="1200" dirty="0">
                <a:effectLst/>
                <a:latin typeface="Gadugi" panose="020B0502040204020203" pitchFamily="34" charset="0"/>
                <a:ea typeface="Gadugi" panose="020B0502040204020203" pitchFamily="34" charset="0"/>
                <a:cs typeface="Times New Roman" panose="02020603050405020304" pitchFamily="18" charset="0"/>
              </a:rPr>
              <a:t> </a:t>
            </a:r>
          </a:p>
          <a:p>
            <a:pPr marL="0" marR="0">
              <a:buNone/>
            </a:pPr>
            <a:r>
              <a:rPr lang="en-GB" sz="1200" b="1" dirty="0">
                <a:effectLst/>
                <a:latin typeface="Gadugi" panose="020B0502040204020203" pitchFamily="34" charset="0"/>
                <a:ea typeface="Gadugi" panose="020B0502040204020203" pitchFamily="34" charset="0"/>
                <a:cs typeface="Times New Roman" panose="02020603050405020304" pitchFamily="18" charset="0"/>
              </a:rPr>
              <a:t>Management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Line manage, support, coach and develop the fundraising managers, helping to support their wider teams, setting clear objectives aligned with income and acquisition targets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Build team capability in acquisition techniques, data-driven fundraising, and supporter journeys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Foster a collaborative culture with a focus on effective cross-team planning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Personally manage relationships with agreed funders, partners, and high-value prospects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Work effectively upwards and across with the Director of Supporter Engagement and other members of the senior leadership teams. </a:t>
            </a:r>
          </a:p>
          <a:p>
            <a:pPr marL="0" marR="0">
              <a:buNone/>
            </a:pPr>
            <a:r>
              <a:rPr lang="en-GB" sz="1200" dirty="0">
                <a:effectLst/>
                <a:latin typeface="Gadugi" panose="020B0502040204020203" pitchFamily="34" charset="0"/>
                <a:ea typeface="Gadugi" panose="020B0502040204020203" pitchFamily="34" charset="0"/>
                <a:cs typeface="Times New Roman" panose="02020603050405020304" pitchFamily="18" charset="0"/>
              </a:rPr>
              <a:t> </a:t>
            </a:r>
          </a:p>
          <a:p>
            <a:pPr marL="0" marR="0" indent="540385">
              <a:buNone/>
            </a:pPr>
            <a:r>
              <a:rPr lang="en-GB" sz="1200" dirty="0">
                <a:effectLst/>
                <a:latin typeface="Gadugi" panose="020B0502040204020203" pitchFamily="34" charset="0"/>
                <a:ea typeface="Gadugi" panose="020B0502040204020203" pitchFamily="34" charset="0"/>
                <a:cs typeface="Noto Sans" panose="020B0502040504020204" pitchFamily="34" charset="0"/>
              </a:rPr>
              <a: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0" marR="0" algn="just">
              <a:buNone/>
            </a:pPr>
            <a:r>
              <a:rPr lang="en-GB" sz="1200" b="1" spc="-15" dirty="0">
                <a:effectLst/>
                <a:latin typeface="Gadugi" panose="020B0502040204020203" pitchFamily="34" charset="0"/>
                <a:ea typeface="Gadugi" panose="020B0502040204020203" pitchFamily="34" charset="0"/>
                <a:cs typeface="Noto Sans" panose="020B0502040504020204" pitchFamily="34" charset="0"/>
              </a:rPr>
              <a:t>Other: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Undertake regular travel to attend events, meet partners, and engage with regional teams and locations of current and new service delivery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Occasional evening and weekend work may be required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Noto Sans" panose="020B0502040504020204" pitchFamily="34" charset="0"/>
              </a:rPr>
              <a:t>Any other duties that may be agreed – on the basis of a sensible assessment of workload and which remain consistent with the nature of the role.</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1751256115"/>
      </p:ext>
    </p:extLst>
  </p:cSld>
  <p:clrMapOvr>
    <a:masterClrMapping/>
  </p:clrMapOvr>
  <p:transition spd="med"/>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Rectangle 3"/>
          <p:cNvSpPr/>
          <p:nvPr/>
        </p:nvSpPr>
        <p:spPr>
          <a:xfrm>
            <a:off x="558068" y="-11288"/>
            <a:ext cx="11650866" cy="1720819"/>
          </a:xfrm>
          <a:prstGeom prst="rect">
            <a:avLst/>
          </a:prstGeom>
          <a:solidFill>
            <a:srgbClr val="8BD3E6"/>
          </a:solidFill>
          <a:ln w="12700">
            <a:miter lim="400000"/>
          </a:ln>
        </p:spPr>
        <p:txBody>
          <a:bodyPr lIns="45719" rIns="45719" anchor="ctr"/>
          <a:lstStyle/>
          <a:p>
            <a:pPr algn="ctr">
              <a:defRPr>
                <a:solidFill>
                  <a:srgbClr val="FFFFFF"/>
                </a:solidFill>
              </a:defRPr>
            </a:pPr>
            <a:endParaRPr/>
          </a:p>
        </p:txBody>
      </p:sp>
      <p:sp>
        <p:nvSpPr>
          <p:cNvPr id="136" name="TextBox 4"/>
          <p:cNvSpPr txBox="1"/>
          <p:nvPr/>
        </p:nvSpPr>
        <p:spPr>
          <a:xfrm>
            <a:off x="997905" y="429010"/>
            <a:ext cx="7699528"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400">
                <a:solidFill>
                  <a:srgbClr val="00205B"/>
                </a:solidFill>
                <a:latin typeface="Gadugi"/>
                <a:ea typeface="Gadugi"/>
                <a:cs typeface="Gadugi"/>
                <a:sym typeface="Gadugi"/>
              </a:defRPr>
            </a:lvl1pPr>
          </a:lstStyle>
          <a:p>
            <a:r>
              <a:t>Person specification</a:t>
            </a:r>
          </a:p>
        </p:txBody>
      </p:sp>
      <p:sp>
        <p:nvSpPr>
          <p:cNvPr id="138" name="Rectangle 6"/>
          <p:cNvSpPr/>
          <p:nvPr/>
        </p:nvSpPr>
        <p:spPr>
          <a:xfrm>
            <a:off x="-1" y="-11288"/>
            <a:ext cx="558069" cy="1720819"/>
          </a:xfrm>
          <a:prstGeom prst="rect">
            <a:avLst/>
          </a:prstGeom>
          <a:solidFill>
            <a:srgbClr val="B9E5F0"/>
          </a:solidFill>
          <a:ln w="12700">
            <a:miter lim="400000"/>
          </a:ln>
        </p:spPr>
        <p:txBody>
          <a:bodyPr lIns="45719" rIns="45719" anchor="ctr"/>
          <a:lstStyle/>
          <a:p>
            <a:pPr algn="ctr">
              <a:defRPr>
                <a:solidFill>
                  <a:srgbClr val="FFFFFF"/>
                </a:solidFill>
              </a:defRPr>
            </a:pPr>
            <a:endParaRPr/>
          </a:p>
        </p:txBody>
      </p:sp>
      <p:sp>
        <p:nvSpPr>
          <p:cNvPr id="139" name="Rectangle 7"/>
          <p:cNvSpPr/>
          <p:nvPr/>
        </p:nvSpPr>
        <p:spPr>
          <a:xfrm>
            <a:off x="0" y="1708181"/>
            <a:ext cx="558069" cy="5149819"/>
          </a:xfrm>
          <a:prstGeom prst="rect">
            <a:avLst/>
          </a:prstGeom>
          <a:solidFill>
            <a:srgbClr val="8BD3E6"/>
          </a:solidFill>
          <a:ln w="12700">
            <a:miter lim="400000"/>
          </a:ln>
        </p:spPr>
        <p:txBody>
          <a:bodyPr lIns="45719" rIns="45719" anchor="ctr"/>
          <a:lstStyle/>
          <a:p>
            <a:pPr algn="ctr">
              <a:defRPr>
                <a:solidFill>
                  <a:srgbClr val="FFFFFF"/>
                </a:solidFill>
              </a:defRPr>
            </a:pPr>
            <a:endParaRPr/>
          </a:p>
        </p:txBody>
      </p:sp>
      <p:sp>
        <p:nvSpPr>
          <p:cNvPr id="141" name="Slide Number Placeholder 9"/>
          <p:cNvSpPr txBox="1">
            <a:spLocks noGrp="1"/>
          </p:cNvSpPr>
          <p:nvPr>
            <p:ph type="sldNum" sz="quarter" idx="2"/>
          </p:nvPr>
        </p:nvSpPr>
        <p:spPr>
          <a:xfrm>
            <a:off x="11956123" y="6514020"/>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pic>
        <p:nvPicPr>
          <p:cNvPr id="2" name="Picture 1" descr="A group of people sitting on chairs&#10;&#10;Description automatically generated">
            <a:extLst>
              <a:ext uri="{FF2B5EF4-FFF2-40B4-BE49-F238E27FC236}">
                <a16:creationId xmlns:a16="http://schemas.microsoft.com/office/drawing/2014/main" id="{50430E24-0FDB-E470-B0E8-6C61298E5EA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535" t="4565"/>
          <a:stretch/>
        </p:blipFill>
        <p:spPr>
          <a:xfrm>
            <a:off x="7438010" y="2285999"/>
            <a:ext cx="4517537" cy="3176173"/>
          </a:xfrm>
          <a:prstGeom prst="rect">
            <a:avLst/>
          </a:prstGeom>
        </p:spPr>
      </p:pic>
      <p:sp>
        <p:nvSpPr>
          <p:cNvPr id="4" name="TextBox 3">
            <a:extLst>
              <a:ext uri="{FF2B5EF4-FFF2-40B4-BE49-F238E27FC236}">
                <a16:creationId xmlns:a16="http://schemas.microsoft.com/office/drawing/2014/main" id="{E0CC206E-EF3A-3D23-E328-6A0637F09BB5}"/>
              </a:ext>
            </a:extLst>
          </p:cNvPr>
          <p:cNvSpPr txBox="1"/>
          <p:nvPr/>
        </p:nvSpPr>
        <p:spPr>
          <a:xfrm>
            <a:off x="818711" y="1989705"/>
            <a:ext cx="6358656" cy="4524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a:buNone/>
            </a:pPr>
            <a:r>
              <a:rPr lang="en-GB" sz="1200" b="1" dirty="0">
                <a:effectLst/>
                <a:latin typeface="Gadugi" panose="020B0502040204020203" pitchFamily="34" charset="0"/>
                <a:ea typeface="Gadugi" panose="020B0502040204020203" pitchFamily="34" charset="0"/>
                <a:cs typeface="Noto Sans" panose="020B0502040504020204" pitchFamily="34" charset="0"/>
              </a:rPr>
              <a:t>Knowledge and experience:</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Significant experience in a senior fundraising role with responsibility for substantial income targets (ideally £3m+)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Proven track record in donor acquisition and supporter growth, including digital and/or direct marketing channels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Experience in managing and developing high-performing teams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Demonstrable success in delivering multi-channel fundraising plans</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Knowledge of fundraising regulations and standards. </a:t>
            </a:r>
          </a:p>
          <a:p>
            <a:pPr marL="0" marR="0">
              <a:buNone/>
            </a:pPr>
            <a:r>
              <a:rPr lang="en-GB" sz="1200" b="1" dirty="0">
                <a:effectLst/>
                <a:latin typeface="Gadugi" panose="020B0502040204020203" pitchFamily="34" charset="0"/>
                <a:ea typeface="Gadugi" panose="020B0502040204020203" pitchFamily="34" charset="0"/>
                <a:cs typeface="Noto Sans" panose="020B0502040504020204" pitchFamily="34" charset="0"/>
              </a:rPr>
              <a: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0" marR="0">
              <a:buNone/>
            </a:pPr>
            <a:r>
              <a:rPr lang="en-GB" sz="1200" dirty="0">
                <a:effectLst/>
                <a:latin typeface="Gadugi" panose="020B0502040204020203" pitchFamily="34" charset="0"/>
                <a:ea typeface="Gadugi" panose="020B0502040204020203" pitchFamily="34" charset="0"/>
                <a:cs typeface="Noto Sans" panose="020B0502040504020204" pitchFamily="34" charset="0"/>
              </a:rPr>
              <a: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0" marR="0">
              <a:buNone/>
            </a:pPr>
            <a:r>
              <a:rPr lang="en-GB" sz="1200" b="1" dirty="0">
                <a:effectLst/>
                <a:latin typeface="Gadugi" panose="020B0502040204020203" pitchFamily="34" charset="0"/>
                <a:ea typeface="Gadugi" panose="020B0502040204020203" pitchFamily="34" charset="0"/>
                <a:cs typeface="Noto Sans" panose="020B0502040504020204" pitchFamily="34" charset="0"/>
              </a:rPr>
              <a:t>Skills:</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Strong expertise in acquisition strategy, supporter journeys, and lifetime value optimisation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Excellent understanding of data-led fundraising and performance marketing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Strong financial and commercial acumen, with experience of managing budgets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Excellent relationship-building and influencing skills. </a:t>
            </a:r>
          </a:p>
          <a:p>
            <a:pPr marL="0" marR="0">
              <a:buNone/>
            </a:pPr>
            <a:r>
              <a:rPr lang="en-GB" sz="1200" b="1" dirty="0">
                <a:effectLst/>
                <a:latin typeface="Gadugi" panose="020B0502040204020203" pitchFamily="34" charset="0"/>
                <a:ea typeface="Gadugi" panose="020B0502040204020203" pitchFamily="34" charset="0"/>
                <a:cs typeface="Noto Sans" panose="020B0502040504020204" pitchFamily="34" charset="0"/>
              </a:rPr>
              <a: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0" marR="0">
              <a:buNone/>
            </a:pPr>
            <a:r>
              <a:rPr lang="en-GB" sz="1200" b="1" dirty="0">
                <a:effectLst/>
                <a:latin typeface="Gadugi" panose="020B0502040204020203" pitchFamily="34" charset="0"/>
                <a:ea typeface="Gadugi" panose="020B0502040204020203" pitchFamily="34" charset="0"/>
                <a:cs typeface="Noto Sans" panose="020B0502040504020204" pitchFamily="34" charset="0"/>
              </a:rPr>
              <a:t> </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270510" marR="43180" indent="-270510">
              <a:buNone/>
              <a:tabLst>
                <a:tab pos="270510" algn="l"/>
              </a:tabLst>
            </a:pPr>
            <a:r>
              <a:rPr lang="en-GB" sz="1200" b="1" dirty="0">
                <a:solidFill>
                  <a:srgbClr val="000000"/>
                </a:solidFill>
                <a:effectLst/>
                <a:latin typeface="Gadugi" panose="020B0502040204020203" pitchFamily="34" charset="0"/>
                <a:ea typeface="Gadugi" panose="020B0502040204020203" pitchFamily="34" charset="0"/>
                <a:cs typeface="Noto Sans" panose="020B0502040504020204" pitchFamily="34" charset="0"/>
              </a:rPr>
              <a:t>Personal characteristics should include:</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Passion for supporting veterans and an understanding of the issues affecting the Armed Forces community </a:t>
            </a: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Times New Roman" panose="02020603050405020304" pitchFamily="18" charset="0"/>
              </a:rPr>
              <a:t>Innovative, proactive, and results-driven mindset </a:t>
            </a:r>
          </a:p>
          <a:p>
            <a:pPr marL="342900" marR="0" lvl="0" indent="-342900" algn="just">
              <a:buFont typeface="Symbol" panose="05050102010706020507" pitchFamily="18" charset="2"/>
              <a:buChar char=""/>
            </a:pPr>
            <a:r>
              <a:rPr lang="en-GB" sz="1200" spc="-10" dirty="0">
                <a:effectLst/>
                <a:latin typeface="Gadugi" panose="020B0502040204020203" pitchFamily="34" charset="0"/>
                <a:ea typeface="Gadugi" panose="020B0502040204020203" pitchFamily="34" charset="0"/>
                <a:cs typeface="Noto Sans" panose="020B0502040504020204" pitchFamily="34" charset="0"/>
              </a:rPr>
              <a:t>Planning and organising; schedules activities effectively</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a:p>
            <a:pPr marL="342900" marR="0" lvl="0" indent="-342900">
              <a:buFont typeface="Symbol" panose="05050102010706020507" pitchFamily="18" charset="2"/>
              <a:buChar char=""/>
            </a:pPr>
            <a:r>
              <a:rPr lang="en-GB" sz="1200" dirty="0">
                <a:effectLst/>
                <a:latin typeface="Gadugi" panose="020B0502040204020203" pitchFamily="34" charset="0"/>
                <a:ea typeface="Gadugi" panose="020B0502040204020203" pitchFamily="34" charset="0"/>
                <a:cs typeface="Arial" panose="020B0604020202020204" pitchFamily="34" charset="0"/>
              </a:rPr>
              <a:t>Effective team player and role model – centring our values in all aspects of work.</a:t>
            </a:r>
            <a:endParaRPr lang="en-GB" sz="1200" dirty="0">
              <a:effectLst/>
              <a:latin typeface="Gadugi" panose="020B0502040204020203" pitchFamily="34" charset="0"/>
              <a:ea typeface="Gadugi" panose="020B0502040204020203" pitchFamily="34" charset="0"/>
              <a:cs typeface="Times New Roman" panose="02020603050405020304" pitchFamily="18" charset="0"/>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Group 41"/>
          <p:cNvGrpSpPr/>
          <p:nvPr/>
        </p:nvGrpSpPr>
        <p:grpSpPr>
          <a:xfrm>
            <a:off x="8241176" y="3495297"/>
            <a:ext cx="3984691" cy="3374280"/>
            <a:chOff x="0" y="0"/>
            <a:chExt cx="3984690" cy="3374278"/>
          </a:xfrm>
        </p:grpSpPr>
        <p:sp>
          <p:nvSpPr>
            <p:cNvPr id="151" name="Rectangle 3"/>
            <p:cNvSpPr/>
            <p:nvPr/>
          </p:nvSpPr>
          <p:spPr>
            <a:xfrm>
              <a:off x="0" y="0"/>
              <a:ext cx="3960765" cy="3374279"/>
            </a:xfrm>
            <a:prstGeom prst="rect">
              <a:avLst/>
            </a:prstGeom>
            <a:solidFill>
              <a:srgbClr val="B7AAC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154" name="Picture 4"/>
            <p:cNvGrpSpPr/>
            <p:nvPr/>
          </p:nvGrpSpPr>
          <p:grpSpPr>
            <a:xfrm>
              <a:off x="1624185" y="0"/>
              <a:ext cx="2360506" cy="3362703"/>
              <a:chOff x="0" y="0"/>
              <a:chExt cx="2360504" cy="3362702"/>
            </a:xfrm>
          </p:grpSpPr>
          <p:sp>
            <p:nvSpPr>
              <p:cNvPr id="152" name="Rectangle"/>
              <p:cNvSpPr/>
              <p:nvPr/>
            </p:nvSpPr>
            <p:spPr>
              <a:xfrm>
                <a:off x="0" y="0"/>
                <a:ext cx="2360505" cy="3362703"/>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153" name="image4.pdf" descr="image4.pdf"/>
              <p:cNvPicPr>
                <a:picLocks noChangeAspect="1"/>
              </p:cNvPicPr>
              <p:nvPr/>
            </p:nvPicPr>
            <p:blipFill>
              <a:blip r:embed="rId2">
                <a:alphaModFix amt="20000"/>
              </a:blip>
              <a:stretch>
                <a:fillRect/>
              </a:stretch>
            </p:blipFill>
            <p:spPr>
              <a:xfrm>
                <a:off x="0" y="0"/>
                <a:ext cx="2360505" cy="3362703"/>
              </a:xfrm>
              <a:prstGeom prst="rect">
                <a:avLst/>
              </a:prstGeom>
              <a:ln w="12700" cap="flat">
                <a:noFill/>
                <a:miter lim="400000"/>
              </a:ln>
              <a:effectLst/>
            </p:spPr>
          </p:pic>
        </p:grpSp>
      </p:grpSp>
      <p:pic>
        <p:nvPicPr>
          <p:cNvPr id="156" name="Picture 32" descr="Picture 32"/>
          <p:cNvPicPr>
            <a:picLocks noChangeAspect="1"/>
          </p:cNvPicPr>
          <p:nvPr/>
        </p:nvPicPr>
        <p:blipFill>
          <a:blip r:embed="rId2">
            <a:alphaModFix amt="20000"/>
          </a:blip>
          <a:stretch>
            <a:fillRect/>
          </a:stretch>
        </p:blipFill>
        <p:spPr>
          <a:xfrm>
            <a:off x="9865359" y="-33868"/>
            <a:ext cx="2360506" cy="3408147"/>
          </a:xfrm>
          <a:prstGeom prst="rect">
            <a:avLst/>
          </a:prstGeom>
          <a:ln w="12700">
            <a:miter lim="400000"/>
          </a:ln>
        </p:spPr>
      </p:pic>
      <p:pic>
        <p:nvPicPr>
          <p:cNvPr id="157" name="Picture 34" descr="Picture 34"/>
          <p:cNvPicPr>
            <a:picLocks noChangeAspect="1"/>
          </p:cNvPicPr>
          <p:nvPr/>
        </p:nvPicPr>
        <p:blipFill>
          <a:blip r:embed="rId2">
            <a:alphaModFix amt="20000"/>
          </a:blip>
          <a:stretch>
            <a:fillRect/>
          </a:stretch>
        </p:blipFill>
        <p:spPr>
          <a:xfrm>
            <a:off x="1624184" y="-33868"/>
            <a:ext cx="2360506" cy="3408147"/>
          </a:xfrm>
          <a:prstGeom prst="rect">
            <a:avLst/>
          </a:prstGeom>
          <a:ln w="12700">
            <a:miter lim="400000"/>
          </a:ln>
        </p:spPr>
      </p:pic>
      <p:grpSp>
        <p:nvGrpSpPr>
          <p:cNvPr id="162" name="Group 42"/>
          <p:cNvGrpSpPr/>
          <p:nvPr/>
        </p:nvGrpSpPr>
        <p:grpSpPr>
          <a:xfrm>
            <a:off x="4103654" y="3495297"/>
            <a:ext cx="3984692" cy="3374280"/>
            <a:chOff x="0" y="0"/>
            <a:chExt cx="3984690" cy="3374278"/>
          </a:xfrm>
        </p:grpSpPr>
        <p:sp>
          <p:nvSpPr>
            <p:cNvPr id="158" name="Rectangle 43"/>
            <p:cNvSpPr/>
            <p:nvPr/>
          </p:nvSpPr>
          <p:spPr>
            <a:xfrm>
              <a:off x="0" y="0"/>
              <a:ext cx="3960765" cy="3374279"/>
            </a:xfrm>
            <a:prstGeom prst="rect">
              <a:avLst/>
            </a:prstGeom>
            <a:solidFill>
              <a:srgbClr val="D9C756"/>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161" name="Picture 44"/>
            <p:cNvGrpSpPr/>
            <p:nvPr/>
          </p:nvGrpSpPr>
          <p:grpSpPr>
            <a:xfrm>
              <a:off x="1624185" y="0"/>
              <a:ext cx="2360506" cy="3362703"/>
              <a:chOff x="0" y="0"/>
              <a:chExt cx="2360504" cy="3362702"/>
            </a:xfrm>
          </p:grpSpPr>
          <p:sp>
            <p:nvSpPr>
              <p:cNvPr id="159" name="Rectangle"/>
              <p:cNvSpPr/>
              <p:nvPr/>
            </p:nvSpPr>
            <p:spPr>
              <a:xfrm>
                <a:off x="0" y="0"/>
                <a:ext cx="2360505" cy="3362703"/>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160" name="image4.pdf" descr="image4.pdf"/>
              <p:cNvPicPr>
                <a:picLocks noChangeAspect="1"/>
              </p:cNvPicPr>
              <p:nvPr/>
            </p:nvPicPr>
            <p:blipFill>
              <a:blip r:embed="rId2">
                <a:alphaModFix amt="20000"/>
              </a:blip>
              <a:stretch>
                <a:fillRect/>
              </a:stretch>
            </p:blipFill>
            <p:spPr>
              <a:xfrm>
                <a:off x="0" y="0"/>
                <a:ext cx="2360505" cy="3362703"/>
              </a:xfrm>
              <a:prstGeom prst="rect">
                <a:avLst/>
              </a:prstGeom>
              <a:ln w="12700" cap="flat">
                <a:noFill/>
                <a:miter lim="400000"/>
              </a:ln>
              <a:effectLst/>
            </p:spPr>
          </p:pic>
        </p:grpSp>
      </p:grpSp>
      <p:grpSp>
        <p:nvGrpSpPr>
          <p:cNvPr id="167" name="Group 45"/>
          <p:cNvGrpSpPr/>
          <p:nvPr/>
        </p:nvGrpSpPr>
        <p:grpSpPr>
          <a:xfrm>
            <a:off x="-33866" y="3495297"/>
            <a:ext cx="3984692" cy="3374280"/>
            <a:chOff x="0" y="0"/>
            <a:chExt cx="3984690" cy="3374278"/>
          </a:xfrm>
        </p:grpSpPr>
        <p:sp>
          <p:nvSpPr>
            <p:cNvPr id="163" name="Rectangle 46"/>
            <p:cNvSpPr/>
            <p:nvPr/>
          </p:nvSpPr>
          <p:spPr>
            <a:xfrm>
              <a:off x="0" y="0"/>
              <a:ext cx="3960765" cy="3374279"/>
            </a:xfrm>
            <a:prstGeom prst="rect">
              <a:avLst/>
            </a:prstGeom>
            <a:solidFill>
              <a:srgbClr val="A9C47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166" name="Picture 47"/>
            <p:cNvGrpSpPr/>
            <p:nvPr/>
          </p:nvGrpSpPr>
          <p:grpSpPr>
            <a:xfrm>
              <a:off x="1624185" y="0"/>
              <a:ext cx="2360506" cy="3362703"/>
              <a:chOff x="0" y="0"/>
              <a:chExt cx="2360504" cy="3362702"/>
            </a:xfrm>
          </p:grpSpPr>
          <p:sp>
            <p:nvSpPr>
              <p:cNvPr id="164" name="Rectangle"/>
              <p:cNvSpPr/>
              <p:nvPr/>
            </p:nvSpPr>
            <p:spPr>
              <a:xfrm>
                <a:off x="0" y="0"/>
                <a:ext cx="2360505" cy="3362703"/>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165" name="image4.pdf" descr="image4.pdf"/>
              <p:cNvPicPr>
                <a:picLocks noChangeAspect="1"/>
              </p:cNvPicPr>
              <p:nvPr/>
            </p:nvPicPr>
            <p:blipFill>
              <a:blip r:embed="rId2">
                <a:alphaModFix amt="20000"/>
              </a:blip>
              <a:stretch>
                <a:fillRect/>
              </a:stretch>
            </p:blipFill>
            <p:spPr>
              <a:xfrm>
                <a:off x="0" y="0"/>
                <a:ext cx="2360505" cy="3362703"/>
              </a:xfrm>
              <a:prstGeom prst="rect">
                <a:avLst/>
              </a:prstGeom>
              <a:ln w="12700" cap="flat">
                <a:noFill/>
                <a:miter lim="400000"/>
              </a:ln>
              <a:effectLst/>
            </p:spPr>
          </p:pic>
        </p:grpSp>
      </p:grpSp>
      <p:grpSp>
        <p:nvGrpSpPr>
          <p:cNvPr id="170" name="Group 48"/>
          <p:cNvGrpSpPr/>
          <p:nvPr/>
        </p:nvGrpSpPr>
        <p:grpSpPr>
          <a:xfrm>
            <a:off x="8241176" y="-16934"/>
            <a:ext cx="3984691" cy="3408146"/>
            <a:chOff x="0" y="0"/>
            <a:chExt cx="3984690" cy="3408145"/>
          </a:xfrm>
        </p:grpSpPr>
        <p:sp>
          <p:nvSpPr>
            <p:cNvPr id="168" name="Rectangle 49"/>
            <p:cNvSpPr/>
            <p:nvPr/>
          </p:nvSpPr>
          <p:spPr>
            <a:xfrm>
              <a:off x="0" y="0"/>
              <a:ext cx="3960765" cy="3374280"/>
            </a:xfrm>
            <a:prstGeom prst="rect">
              <a:avLst/>
            </a:prstGeom>
            <a:solidFill>
              <a:srgbClr val="86C8B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169" name="Picture 50" descr="Picture 50"/>
            <p:cNvPicPr>
              <a:picLocks noChangeAspect="1"/>
            </p:cNvPicPr>
            <p:nvPr/>
          </p:nvPicPr>
          <p:blipFill>
            <a:blip r:embed="rId2">
              <a:alphaModFix amt="20000"/>
            </a:blip>
            <a:stretch>
              <a:fillRect/>
            </a:stretch>
          </p:blipFill>
          <p:spPr>
            <a:xfrm>
              <a:off x="1624185" y="0"/>
              <a:ext cx="2360506" cy="3408146"/>
            </a:xfrm>
            <a:prstGeom prst="rect">
              <a:avLst/>
            </a:prstGeom>
            <a:ln w="12700" cap="flat">
              <a:noFill/>
              <a:miter lim="400000"/>
            </a:ln>
            <a:effectLst/>
          </p:spPr>
        </p:pic>
      </p:grpSp>
      <p:grpSp>
        <p:nvGrpSpPr>
          <p:cNvPr id="175" name="Group 51"/>
          <p:cNvGrpSpPr/>
          <p:nvPr/>
        </p:nvGrpSpPr>
        <p:grpSpPr>
          <a:xfrm>
            <a:off x="4103654" y="-16075"/>
            <a:ext cx="3984692" cy="3374279"/>
            <a:chOff x="0" y="0"/>
            <a:chExt cx="3984690" cy="3374278"/>
          </a:xfrm>
        </p:grpSpPr>
        <p:sp>
          <p:nvSpPr>
            <p:cNvPr id="171" name="Rectangle 52"/>
            <p:cNvSpPr/>
            <p:nvPr/>
          </p:nvSpPr>
          <p:spPr>
            <a:xfrm>
              <a:off x="0" y="0"/>
              <a:ext cx="3960765" cy="3374279"/>
            </a:xfrm>
            <a:prstGeom prst="rect">
              <a:avLst/>
            </a:prstGeom>
            <a:solidFill>
              <a:srgbClr val="8BD3E6"/>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nvGrpSpPr>
            <p:cNvPr id="174" name="Picture 53"/>
            <p:cNvGrpSpPr/>
            <p:nvPr/>
          </p:nvGrpSpPr>
          <p:grpSpPr>
            <a:xfrm>
              <a:off x="1624185" y="0"/>
              <a:ext cx="2360506" cy="3373421"/>
              <a:chOff x="0" y="0"/>
              <a:chExt cx="2360504" cy="3373420"/>
            </a:xfrm>
          </p:grpSpPr>
          <p:sp>
            <p:nvSpPr>
              <p:cNvPr id="172" name="Rectangle"/>
              <p:cNvSpPr/>
              <p:nvPr/>
            </p:nvSpPr>
            <p:spPr>
              <a:xfrm>
                <a:off x="0" y="0"/>
                <a:ext cx="2360505" cy="3373421"/>
              </a:xfrm>
              <a:prstGeom prst="rect">
                <a:avLst/>
              </a:prstGeom>
              <a:solidFill>
                <a:srgbClr val="000000">
                  <a:alpha val="0"/>
                </a:srgbClr>
              </a:solidFill>
              <a:ln w="12700" cap="flat">
                <a:noFill/>
                <a:miter lim="400000"/>
              </a:ln>
              <a:effectLst/>
            </p:spPr>
            <p:txBody>
              <a:bodyPr wrap="square" lIns="45719" tIns="45719" rIns="45719" bIns="45719" numCol="1" anchor="ctr">
                <a:noAutofit/>
              </a:bodyPr>
              <a:lstStyle/>
              <a:p>
                <a:endParaRPr/>
              </a:p>
            </p:txBody>
          </p:sp>
          <p:pic>
            <p:nvPicPr>
              <p:cNvPr id="173" name="image4.pdf" descr="image4.pdf"/>
              <p:cNvPicPr>
                <a:picLocks noChangeAspect="1"/>
              </p:cNvPicPr>
              <p:nvPr/>
            </p:nvPicPr>
            <p:blipFill>
              <a:blip r:embed="rId2">
                <a:alphaModFix amt="20000"/>
              </a:blip>
              <a:stretch>
                <a:fillRect/>
              </a:stretch>
            </p:blipFill>
            <p:spPr>
              <a:xfrm>
                <a:off x="0" y="0"/>
                <a:ext cx="2360505" cy="3373421"/>
              </a:xfrm>
              <a:prstGeom prst="rect">
                <a:avLst/>
              </a:prstGeom>
              <a:ln w="12700" cap="flat">
                <a:noFill/>
                <a:miter lim="400000"/>
              </a:ln>
              <a:effectLst/>
            </p:spPr>
          </p:pic>
        </p:grpSp>
      </p:grpSp>
      <p:grpSp>
        <p:nvGrpSpPr>
          <p:cNvPr id="178" name="Group 54"/>
          <p:cNvGrpSpPr/>
          <p:nvPr/>
        </p:nvGrpSpPr>
        <p:grpSpPr>
          <a:xfrm>
            <a:off x="-16934" y="-16934"/>
            <a:ext cx="3984692" cy="3408146"/>
            <a:chOff x="0" y="0"/>
            <a:chExt cx="3984690" cy="3408145"/>
          </a:xfrm>
        </p:grpSpPr>
        <p:sp>
          <p:nvSpPr>
            <p:cNvPr id="176" name="Rectangle 55"/>
            <p:cNvSpPr/>
            <p:nvPr/>
          </p:nvSpPr>
          <p:spPr>
            <a:xfrm>
              <a:off x="0" y="0"/>
              <a:ext cx="3960765" cy="3374280"/>
            </a:xfrm>
            <a:prstGeom prst="rect">
              <a:avLst/>
            </a:prstGeom>
            <a:solidFill>
              <a:srgbClr val="DAA5AD"/>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pic>
          <p:nvPicPr>
            <p:cNvPr id="177" name="Picture 56" descr="Picture 56"/>
            <p:cNvPicPr>
              <a:picLocks noChangeAspect="1"/>
            </p:cNvPicPr>
            <p:nvPr/>
          </p:nvPicPr>
          <p:blipFill>
            <a:blip r:embed="rId2">
              <a:alphaModFix amt="20000"/>
            </a:blip>
            <a:stretch>
              <a:fillRect/>
            </a:stretch>
          </p:blipFill>
          <p:spPr>
            <a:xfrm>
              <a:off x="1624185" y="0"/>
              <a:ext cx="2360506" cy="3408146"/>
            </a:xfrm>
            <a:prstGeom prst="rect">
              <a:avLst/>
            </a:prstGeom>
            <a:ln w="12700" cap="flat">
              <a:noFill/>
              <a:miter lim="400000"/>
            </a:ln>
            <a:effectLst/>
          </p:spPr>
        </p:pic>
      </p:grpSp>
      <p:sp>
        <p:nvSpPr>
          <p:cNvPr id="179" name="TextBox 59"/>
          <p:cNvSpPr txBox="1"/>
          <p:nvPr/>
        </p:nvSpPr>
        <p:spPr>
          <a:xfrm>
            <a:off x="4257571" y="281901"/>
            <a:ext cx="2842020"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00205B"/>
                </a:solidFill>
                <a:latin typeface="Gadugi"/>
                <a:ea typeface="Gadugi"/>
                <a:cs typeface="Gadugi"/>
                <a:sym typeface="Gadugi"/>
              </a:defRPr>
            </a:lvl1pPr>
          </a:lstStyle>
          <a:p>
            <a:r>
              <a:rPr dirty="0"/>
              <a:t>With love</a:t>
            </a:r>
          </a:p>
        </p:txBody>
      </p:sp>
      <p:sp>
        <p:nvSpPr>
          <p:cNvPr id="180" name="TextBox 60"/>
          <p:cNvSpPr txBox="1"/>
          <p:nvPr/>
        </p:nvSpPr>
        <p:spPr>
          <a:xfrm>
            <a:off x="8426150" y="268021"/>
            <a:ext cx="2842020"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00205B"/>
                </a:solidFill>
                <a:latin typeface="Gadugi"/>
                <a:ea typeface="Gadugi"/>
                <a:cs typeface="Gadugi"/>
                <a:sym typeface="Gadugi"/>
              </a:defRPr>
            </a:lvl1pPr>
          </a:lstStyle>
          <a:p>
            <a:r>
              <a:rPr dirty="0"/>
              <a:t>Living positively</a:t>
            </a:r>
          </a:p>
        </p:txBody>
      </p:sp>
      <p:sp>
        <p:nvSpPr>
          <p:cNvPr id="181" name="TextBox 61"/>
          <p:cNvSpPr txBox="1"/>
          <p:nvPr/>
        </p:nvSpPr>
        <p:spPr>
          <a:xfrm>
            <a:off x="145951" y="3763791"/>
            <a:ext cx="2842019"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00205B"/>
                </a:solidFill>
                <a:latin typeface="Gadugi"/>
                <a:ea typeface="Gadugi"/>
                <a:cs typeface="Gadugi"/>
                <a:sym typeface="Gadugi"/>
              </a:defRPr>
            </a:lvl1pPr>
          </a:lstStyle>
          <a:p>
            <a:r>
              <a:rPr dirty="0"/>
              <a:t>As a family</a:t>
            </a:r>
          </a:p>
        </p:txBody>
      </p:sp>
      <p:sp>
        <p:nvSpPr>
          <p:cNvPr id="182" name="TextBox 62"/>
          <p:cNvSpPr txBox="1"/>
          <p:nvPr/>
        </p:nvSpPr>
        <p:spPr>
          <a:xfrm>
            <a:off x="4249294" y="3769926"/>
            <a:ext cx="2842020" cy="955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00205B"/>
                </a:solidFill>
                <a:latin typeface="Gadugi"/>
                <a:ea typeface="Gadugi"/>
                <a:cs typeface="Gadugi"/>
                <a:sym typeface="Gadugi"/>
              </a:defRPr>
            </a:lvl1pPr>
          </a:lstStyle>
          <a:p>
            <a:r>
              <a:rPr dirty="0"/>
              <a:t>Standing in their shoes</a:t>
            </a:r>
          </a:p>
        </p:txBody>
      </p:sp>
      <p:sp>
        <p:nvSpPr>
          <p:cNvPr id="183" name="TextBox 63"/>
          <p:cNvSpPr txBox="1"/>
          <p:nvPr/>
        </p:nvSpPr>
        <p:spPr>
          <a:xfrm>
            <a:off x="8426150" y="3763791"/>
            <a:ext cx="2842020"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00205B"/>
                </a:solidFill>
                <a:latin typeface="Gadugi"/>
                <a:ea typeface="Gadugi"/>
                <a:cs typeface="Gadugi"/>
                <a:sym typeface="Gadugi"/>
              </a:defRPr>
            </a:lvl1pPr>
          </a:lstStyle>
          <a:p>
            <a:r>
              <a:rPr dirty="0"/>
              <a:t>Take courage</a:t>
            </a:r>
          </a:p>
        </p:txBody>
      </p:sp>
      <p:sp>
        <p:nvSpPr>
          <p:cNvPr id="184" name="TextBox 33"/>
          <p:cNvSpPr txBox="1"/>
          <p:nvPr/>
        </p:nvSpPr>
        <p:spPr>
          <a:xfrm>
            <a:off x="4249294" y="1363294"/>
            <a:ext cx="3645561"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5B"/>
                </a:solidFill>
                <a:latin typeface="Gadugi"/>
                <a:ea typeface="Gadugi"/>
                <a:cs typeface="Gadugi"/>
                <a:sym typeface="Gadugi"/>
              </a:defRPr>
            </a:lvl1pPr>
          </a:lstStyle>
          <a:p>
            <a:r>
              <a:rPr dirty="0"/>
              <a:t>We carry out our work with love, care and compassion.</a:t>
            </a:r>
          </a:p>
        </p:txBody>
      </p:sp>
      <p:sp>
        <p:nvSpPr>
          <p:cNvPr id="185" name="TextBox 35"/>
          <p:cNvSpPr txBox="1"/>
          <p:nvPr/>
        </p:nvSpPr>
        <p:spPr>
          <a:xfrm>
            <a:off x="8426150" y="1363295"/>
            <a:ext cx="3645561" cy="12003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5B"/>
                </a:solidFill>
                <a:latin typeface="Gadugi"/>
                <a:ea typeface="Gadugi"/>
                <a:cs typeface="Gadugi"/>
                <a:sym typeface="Gadugi"/>
              </a:defRPr>
            </a:lvl1pPr>
          </a:lstStyle>
          <a:p>
            <a:r>
              <a:rPr dirty="0"/>
              <a:t>We are optimistic in everything we do, supporting veterans and their </a:t>
            </a:r>
            <a:r>
              <a:rPr lang="en-GB" dirty="0"/>
              <a:t>families</a:t>
            </a:r>
            <a:r>
              <a:rPr dirty="0"/>
              <a:t> in leading happy, fulfilled lives.</a:t>
            </a:r>
          </a:p>
        </p:txBody>
      </p:sp>
      <p:sp>
        <p:nvSpPr>
          <p:cNvPr id="186" name="TextBox 36"/>
          <p:cNvSpPr txBox="1"/>
          <p:nvPr/>
        </p:nvSpPr>
        <p:spPr>
          <a:xfrm>
            <a:off x="8426150" y="4871280"/>
            <a:ext cx="3645561"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5B"/>
                </a:solidFill>
                <a:latin typeface="Gadugi"/>
                <a:ea typeface="Gadugi"/>
                <a:cs typeface="Gadugi"/>
                <a:sym typeface="Gadugi"/>
              </a:defRPr>
            </a:lvl1pPr>
          </a:lstStyle>
          <a:p>
            <a:r>
              <a:t>We are not afraid to do what is right and what is needed.</a:t>
            </a:r>
          </a:p>
        </p:txBody>
      </p:sp>
      <p:sp>
        <p:nvSpPr>
          <p:cNvPr id="187" name="TextBox 37"/>
          <p:cNvSpPr txBox="1"/>
          <p:nvPr/>
        </p:nvSpPr>
        <p:spPr>
          <a:xfrm>
            <a:off x="4249294" y="4871280"/>
            <a:ext cx="3645561" cy="9296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5B"/>
                </a:solidFill>
                <a:latin typeface="Gadugi"/>
                <a:ea typeface="Gadugi"/>
                <a:cs typeface="Gadugi"/>
                <a:sym typeface="Gadugi"/>
              </a:defRPr>
            </a:lvl1pPr>
          </a:lstStyle>
          <a:p>
            <a:r>
              <a:t>We show admiration and respect for people and never forget what they have done.</a:t>
            </a:r>
          </a:p>
        </p:txBody>
      </p:sp>
      <p:sp>
        <p:nvSpPr>
          <p:cNvPr id="188" name="TextBox 38"/>
          <p:cNvSpPr txBox="1"/>
          <p:nvPr/>
        </p:nvSpPr>
        <p:spPr>
          <a:xfrm>
            <a:off x="145950" y="4871280"/>
            <a:ext cx="3645562" cy="650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205B"/>
                </a:solidFill>
                <a:latin typeface="Gadugi"/>
                <a:ea typeface="Gadugi"/>
                <a:cs typeface="Gadugi"/>
                <a:sym typeface="Gadugi"/>
              </a:defRPr>
            </a:lvl1pPr>
          </a:lstStyle>
          <a:p>
            <a:r>
              <a:t>We work and live as one team, one family, one community.</a:t>
            </a:r>
          </a:p>
        </p:txBody>
      </p:sp>
      <p:sp>
        <p:nvSpPr>
          <p:cNvPr id="189" name="TextBox 39"/>
          <p:cNvSpPr txBox="1"/>
          <p:nvPr/>
        </p:nvSpPr>
        <p:spPr>
          <a:xfrm>
            <a:off x="143693" y="1424850"/>
            <a:ext cx="2842019" cy="523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2800">
                <a:solidFill>
                  <a:srgbClr val="00205B"/>
                </a:solidFill>
                <a:latin typeface="Gadugi"/>
                <a:ea typeface="Gadugi"/>
                <a:cs typeface="Gadugi"/>
                <a:sym typeface="Gadugi"/>
              </a:defRPr>
            </a:lvl1pPr>
          </a:lstStyle>
          <a:p>
            <a:r>
              <a:rPr dirty="0"/>
              <a:t>Our values</a:t>
            </a:r>
          </a:p>
        </p:txBody>
      </p:sp>
      <p:sp>
        <p:nvSpPr>
          <p:cNvPr id="190" name="Slide Number Placeholder 1"/>
          <p:cNvSpPr txBox="1">
            <a:spLocks noGrp="1"/>
          </p:cNvSpPr>
          <p:nvPr>
            <p:ph type="sldNum" sz="quarter" idx="2"/>
          </p:nvPr>
        </p:nvSpPr>
        <p:spPr>
          <a:xfrm>
            <a:off x="11956123" y="6514020"/>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Rectangle 3"/>
          <p:cNvSpPr/>
          <p:nvPr/>
        </p:nvSpPr>
        <p:spPr>
          <a:xfrm>
            <a:off x="558068" y="-11288"/>
            <a:ext cx="11650866" cy="1720819"/>
          </a:xfrm>
          <a:prstGeom prst="rect">
            <a:avLst/>
          </a:prstGeom>
          <a:solidFill>
            <a:srgbClr val="DAA5AD"/>
          </a:solidFill>
          <a:ln w="12700">
            <a:miter lim="400000"/>
          </a:ln>
        </p:spPr>
        <p:txBody>
          <a:bodyPr lIns="45719" rIns="45719" anchor="ctr"/>
          <a:lstStyle/>
          <a:p>
            <a:pPr algn="ctr">
              <a:defRPr>
                <a:solidFill>
                  <a:srgbClr val="FFFFFF"/>
                </a:solidFill>
              </a:defRPr>
            </a:pPr>
            <a:endParaRPr/>
          </a:p>
        </p:txBody>
      </p:sp>
      <p:pic>
        <p:nvPicPr>
          <p:cNvPr id="193" name="Picture 5" descr="Picture 5"/>
          <p:cNvPicPr>
            <a:picLocks noChangeAspect="1"/>
          </p:cNvPicPr>
          <p:nvPr/>
        </p:nvPicPr>
        <p:blipFill>
          <a:blip r:embed="rId3">
            <a:alphaModFix amt="20000"/>
          </a:blip>
          <a:stretch>
            <a:fillRect/>
          </a:stretch>
        </p:blipFill>
        <p:spPr>
          <a:xfrm>
            <a:off x="11003783" y="-30490"/>
            <a:ext cx="1205151" cy="1740021"/>
          </a:xfrm>
          <a:prstGeom prst="rect">
            <a:avLst/>
          </a:prstGeom>
          <a:ln w="12700">
            <a:miter lim="400000"/>
          </a:ln>
        </p:spPr>
      </p:pic>
      <p:sp>
        <p:nvSpPr>
          <p:cNvPr id="194" name="Rectangle 6"/>
          <p:cNvSpPr/>
          <p:nvPr/>
        </p:nvSpPr>
        <p:spPr>
          <a:xfrm>
            <a:off x="-1" y="-11288"/>
            <a:ext cx="558069" cy="1720819"/>
          </a:xfrm>
          <a:prstGeom prst="rect">
            <a:avLst/>
          </a:prstGeom>
          <a:solidFill>
            <a:srgbClr val="E9C9CE"/>
          </a:solidFill>
          <a:ln w="12700">
            <a:miter lim="400000"/>
          </a:ln>
        </p:spPr>
        <p:txBody>
          <a:bodyPr lIns="45719" rIns="45719" anchor="ctr"/>
          <a:lstStyle/>
          <a:p>
            <a:pPr algn="ctr">
              <a:defRPr>
                <a:solidFill>
                  <a:srgbClr val="FFFFFF"/>
                </a:solidFill>
              </a:defRPr>
            </a:pPr>
            <a:endParaRPr/>
          </a:p>
        </p:txBody>
      </p:sp>
      <p:sp>
        <p:nvSpPr>
          <p:cNvPr id="195" name="Rectangle 7"/>
          <p:cNvSpPr/>
          <p:nvPr/>
        </p:nvSpPr>
        <p:spPr>
          <a:xfrm>
            <a:off x="0" y="1708181"/>
            <a:ext cx="558069" cy="5149819"/>
          </a:xfrm>
          <a:prstGeom prst="rect">
            <a:avLst/>
          </a:prstGeom>
          <a:solidFill>
            <a:srgbClr val="DAA5AD"/>
          </a:solidFill>
          <a:ln w="12700">
            <a:miter lim="400000"/>
          </a:ln>
        </p:spPr>
        <p:txBody>
          <a:bodyPr lIns="45719" rIns="45719" anchor="ctr"/>
          <a:lstStyle/>
          <a:p>
            <a:pPr algn="ctr">
              <a:defRPr>
                <a:solidFill>
                  <a:srgbClr val="FFFFFF"/>
                </a:solidFill>
              </a:defRPr>
            </a:pPr>
            <a:endParaRPr/>
          </a:p>
        </p:txBody>
      </p:sp>
      <p:sp>
        <p:nvSpPr>
          <p:cNvPr id="196" name="Straight Connector 10"/>
          <p:cNvSpPr/>
          <p:nvPr/>
        </p:nvSpPr>
        <p:spPr>
          <a:xfrm>
            <a:off x="1088020" y="2720850"/>
            <a:ext cx="2303362" cy="1"/>
          </a:xfrm>
          <a:prstGeom prst="line">
            <a:avLst/>
          </a:prstGeom>
          <a:ln w="38100">
            <a:solidFill>
              <a:srgbClr val="DAA5AD"/>
            </a:solidFill>
            <a:miter/>
          </a:ln>
        </p:spPr>
        <p:txBody>
          <a:bodyPr lIns="45719" rIns="45719"/>
          <a:lstStyle/>
          <a:p>
            <a:endParaRPr/>
          </a:p>
        </p:txBody>
      </p:sp>
      <p:sp>
        <p:nvSpPr>
          <p:cNvPr id="197" name="TextBox 31"/>
          <p:cNvSpPr txBox="1"/>
          <p:nvPr/>
        </p:nvSpPr>
        <p:spPr>
          <a:xfrm>
            <a:off x="997905" y="454800"/>
            <a:ext cx="7910425" cy="7645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400">
                <a:solidFill>
                  <a:srgbClr val="00205B"/>
                </a:solidFill>
                <a:latin typeface="Gadugi"/>
                <a:ea typeface="Gadugi"/>
                <a:cs typeface="Gadugi"/>
                <a:sym typeface="Gadugi"/>
              </a:defRPr>
            </a:lvl1pPr>
          </a:lstStyle>
          <a:p>
            <a:r>
              <a:rPr dirty="0"/>
              <a:t>Offer</a:t>
            </a:r>
          </a:p>
        </p:txBody>
      </p:sp>
      <p:sp>
        <p:nvSpPr>
          <p:cNvPr id="198" name="TextBox 32"/>
          <p:cNvSpPr txBox="1"/>
          <p:nvPr/>
        </p:nvSpPr>
        <p:spPr>
          <a:xfrm>
            <a:off x="997905" y="1959549"/>
            <a:ext cx="11048784" cy="5847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solidFill>
                  <a:srgbClr val="00205B"/>
                </a:solidFill>
                <a:latin typeface="Gadugi"/>
                <a:ea typeface="Gadugi"/>
                <a:cs typeface="Gadugi"/>
                <a:sym typeface="Gadugi"/>
              </a:defRPr>
            </a:lvl1pPr>
          </a:lstStyle>
          <a:p>
            <a:r>
              <a:rPr dirty="0"/>
              <a:t>Although we are a </a:t>
            </a:r>
            <a:r>
              <a:rPr lang="en-GB" dirty="0"/>
              <a:t>charity,</a:t>
            </a:r>
            <a:r>
              <a:rPr dirty="0"/>
              <a:t> we offer a generous package</a:t>
            </a:r>
          </a:p>
        </p:txBody>
      </p:sp>
      <p:sp>
        <p:nvSpPr>
          <p:cNvPr id="199" name="TextBox 33"/>
          <p:cNvSpPr txBox="1"/>
          <p:nvPr/>
        </p:nvSpPr>
        <p:spPr>
          <a:xfrm>
            <a:off x="997906" y="2994908"/>
            <a:ext cx="5284381" cy="39703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5750" indent="-285750">
              <a:buSzPct val="100000"/>
              <a:buFont typeface="Arial"/>
              <a:buChar char="•"/>
              <a:defRPr>
                <a:solidFill>
                  <a:srgbClr val="203864"/>
                </a:solidFill>
                <a:latin typeface="Gadugi"/>
                <a:ea typeface="Gadugi"/>
                <a:cs typeface="Gadugi"/>
                <a:sym typeface="Gadugi"/>
              </a:defRPr>
            </a:pPr>
            <a:r>
              <a:rPr dirty="0"/>
              <a:t>Salary of </a:t>
            </a:r>
            <a:r>
              <a:rPr lang="en-US" dirty="0"/>
              <a:t>£62,000</a:t>
            </a:r>
            <a:endParaRPr lang="en-GB" dirty="0">
              <a:highlight>
                <a:srgbClr val="FFFF00"/>
              </a:highlight>
            </a:endParaRPr>
          </a:p>
          <a:p>
            <a:pPr marL="285750" indent="-285750">
              <a:buSzPct val="100000"/>
              <a:buFont typeface="Arial"/>
              <a:buChar char="•"/>
              <a:defRPr>
                <a:solidFill>
                  <a:srgbClr val="203864"/>
                </a:solidFill>
                <a:latin typeface="Gadugi"/>
                <a:ea typeface="Gadugi"/>
                <a:cs typeface="Gadugi"/>
                <a:sym typeface="Gadugi"/>
              </a:defRPr>
            </a:pPr>
            <a:endParaRPr dirty="0"/>
          </a:p>
          <a:p>
            <a:pPr marL="285750" indent="-285750">
              <a:buSzPct val="100000"/>
              <a:buFont typeface="Arial" panose="020B0604020202020204" pitchFamily="34" charset="0"/>
              <a:buChar char="•"/>
              <a:defRPr>
                <a:solidFill>
                  <a:srgbClr val="00205B"/>
                </a:solidFill>
                <a:latin typeface="Gadugi"/>
                <a:ea typeface="Gadugi"/>
                <a:cs typeface="Gadugi"/>
                <a:sym typeface="Gadugi"/>
              </a:defRPr>
            </a:pPr>
            <a:r>
              <a:rPr lang="en-US" dirty="0"/>
              <a:t>35 hours per week – condensed working options available </a:t>
            </a:r>
            <a:endParaRPr dirty="0"/>
          </a:p>
          <a:p>
            <a:pPr>
              <a:defRPr>
                <a:solidFill>
                  <a:srgbClr val="FF0000"/>
                </a:solidFill>
                <a:latin typeface="Gadugi"/>
                <a:ea typeface="Gadugi"/>
                <a:cs typeface="Gadugi"/>
                <a:sym typeface="Gadugi"/>
              </a:defRPr>
            </a:pPr>
            <a:endParaRPr dirty="0"/>
          </a:p>
          <a:p>
            <a:pPr marL="285750" indent="-285750">
              <a:buSzPct val="100000"/>
              <a:buFont typeface="Arial"/>
              <a:buChar char="•"/>
              <a:defRPr>
                <a:solidFill>
                  <a:srgbClr val="00205B"/>
                </a:solidFill>
                <a:latin typeface="Gadugi"/>
                <a:ea typeface="Gadugi"/>
                <a:cs typeface="Gadugi"/>
                <a:sym typeface="Gadugi"/>
              </a:defRPr>
            </a:pPr>
            <a:r>
              <a:rPr lang="en-GB" dirty="0"/>
              <a:t>Equivalent of five weeks </a:t>
            </a:r>
            <a:r>
              <a:rPr dirty="0"/>
              <a:t>holiday per annum plus bank holidays</a:t>
            </a:r>
            <a:r>
              <a:rPr lang="en-GB" dirty="0"/>
              <a:t> (pro-rata for part-time)</a:t>
            </a:r>
          </a:p>
          <a:p>
            <a:pPr marL="285750" indent="-285750">
              <a:buSzPct val="100000"/>
              <a:buFont typeface="Arial"/>
              <a:buChar char="•"/>
              <a:defRPr>
                <a:solidFill>
                  <a:srgbClr val="00205B"/>
                </a:solidFill>
                <a:latin typeface="Gadugi"/>
                <a:ea typeface="Gadugi"/>
                <a:cs typeface="Gadugi"/>
                <a:sym typeface="Gadugi"/>
              </a:defRPr>
            </a:pPr>
            <a:endParaRPr dirty="0"/>
          </a:p>
          <a:p>
            <a:pPr marL="285750" indent="-285750">
              <a:buSzPct val="100000"/>
              <a:buFont typeface="Arial"/>
              <a:buChar char="•"/>
              <a:defRPr>
                <a:solidFill>
                  <a:srgbClr val="00205B"/>
                </a:solidFill>
                <a:latin typeface="Gadugi"/>
                <a:ea typeface="Gadugi"/>
                <a:cs typeface="Gadugi"/>
                <a:sym typeface="Gadugi"/>
              </a:defRPr>
            </a:pPr>
            <a:r>
              <a:rPr dirty="0"/>
              <a:t>Employer Pension Contribution of 7.5% with matching Employee contribution of 5%</a:t>
            </a:r>
          </a:p>
          <a:p>
            <a:pPr marL="285750" indent="-285750">
              <a:buSzPct val="100000"/>
              <a:buFont typeface="Arial"/>
              <a:buChar char="•"/>
              <a:defRPr>
                <a:solidFill>
                  <a:srgbClr val="00205B"/>
                </a:solidFill>
                <a:latin typeface="Gadugi"/>
                <a:ea typeface="Gadugi"/>
                <a:cs typeface="Gadugi"/>
                <a:sym typeface="Gadugi"/>
              </a:defRPr>
            </a:pPr>
            <a:endParaRPr dirty="0"/>
          </a:p>
          <a:p>
            <a:pPr marL="285750" indent="-285750">
              <a:buSzPct val="100000"/>
              <a:buFont typeface="Arial"/>
              <a:buChar char="•"/>
              <a:defRPr>
                <a:solidFill>
                  <a:srgbClr val="00205B"/>
                </a:solidFill>
                <a:latin typeface="Gadugi"/>
                <a:ea typeface="Gadugi"/>
                <a:cs typeface="Gadugi"/>
                <a:sym typeface="Gadugi"/>
              </a:defRPr>
            </a:pPr>
            <a:r>
              <a:rPr dirty="0"/>
              <a:t>Life insurance of </a:t>
            </a:r>
            <a:r>
              <a:rPr lang="en-US" dirty="0"/>
              <a:t>three </a:t>
            </a:r>
            <a:r>
              <a:rPr dirty="0"/>
              <a:t>x salary (until age 70)</a:t>
            </a:r>
          </a:p>
          <a:p>
            <a:pPr>
              <a:defRPr>
                <a:solidFill>
                  <a:srgbClr val="00205B"/>
                </a:solidFill>
                <a:latin typeface="Gadugi"/>
                <a:ea typeface="Gadugi"/>
                <a:cs typeface="Gadugi"/>
                <a:sym typeface="Gadugi"/>
              </a:defRPr>
            </a:pPr>
            <a:endParaRPr dirty="0"/>
          </a:p>
          <a:p>
            <a:pPr>
              <a:buSzPct val="100000"/>
              <a:defRPr>
                <a:solidFill>
                  <a:srgbClr val="FF0000"/>
                </a:solidFill>
                <a:latin typeface="Gadugi"/>
                <a:ea typeface="Gadugi"/>
                <a:cs typeface="Gadugi"/>
                <a:sym typeface="Gadugi"/>
              </a:defRPr>
            </a:pPr>
            <a:endParaRPr dirty="0"/>
          </a:p>
        </p:txBody>
      </p:sp>
      <p:sp>
        <p:nvSpPr>
          <p:cNvPr id="200" name="TextBox 25"/>
          <p:cNvSpPr txBox="1"/>
          <p:nvPr/>
        </p:nvSpPr>
        <p:spPr>
          <a:xfrm>
            <a:off x="6522297" y="2720850"/>
            <a:ext cx="5098094" cy="2862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85750" indent="-285750">
              <a:buSzPct val="100000"/>
              <a:buFont typeface="Arial"/>
              <a:buChar char="•"/>
              <a:defRPr>
                <a:solidFill>
                  <a:srgbClr val="00205B"/>
                </a:solidFill>
                <a:latin typeface="Gadugi"/>
                <a:ea typeface="Gadugi"/>
                <a:cs typeface="Gadugi"/>
                <a:sym typeface="Gadugi"/>
              </a:defRPr>
            </a:pPr>
            <a:endParaRPr dirty="0"/>
          </a:p>
          <a:p>
            <a:pPr marL="285750" indent="-285750">
              <a:buSzPct val="100000"/>
              <a:buFont typeface="Arial"/>
              <a:buChar char="•"/>
              <a:defRPr>
                <a:solidFill>
                  <a:srgbClr val="00205B"/>
                </a:solidFill>
                <a:latin typeface="Gadugi"/>
                <a:ea typeface="Gadugi"/>
                <a:cs typeface="Gadugi"/>
                <a:sym typeface="Gadugi"/>
              </a:defRPr>
            </a:pPr>
            <a:r>
              <a:rPr lang="en-US" dirty="0">
                <a:sym typeface="Gadugi"/>
              </a:rPr>
              <a:t>Ten weeks</a:t>
            </a:r>
            <a:r>
              <a:rPr lang="en-GB" dirty="0">
                <a:sym typeface="Gadugi"/>
              </a:rPr>
              <a:t> full occupational sick pay before statutory sick pay</a:t>
            </a:r>
          </a:p>
          <a:p>
            <a:pPr>
              <a:buSzPct val="100000"/>
              <a:defRPr>
                <a:solidFill>
                  <a:srgbClr val="00205B"/>
                </a:solidFill>
                <a:latin typeface="Gadugi"/>
                <a:ea typeface="Gadugi"/>
                <a:cs typeface="Gadugi"/>
                <a:sym typeface="Gadugi"/>
              </a:defRPr>
            </a:pPr>
            <a:endParaRPr dirty="0"/>
          </a:p>
          <a:p>
            <a:pPr marL="285750" indent="-285750">
              <a:buSzPct val="100000"/>
              <a:buFont typeface="Arial"/>
              <a:buChar char="•"/>
              <a:defRPr>
                <a:solidFill>
                  <a:srgbClr val="00205B"/>
                </a:solidFill>
                <a:latin typeface="Gadugi"/>
                <a:ea typeface="Gadugi"/>
                <a:cs typeface="Gadugi"/>
                <a:sym typeface="Gadugi"/>
              </a:defRPr>
            </a:pPr>
            <a:r>
              <a:rPr dirty="0"/>
              <a:t>Access to appropriate professional bodies and payment of </a:t>
            </a:r>
            <a:r>
              <a:rPr lang="en-US" dirty="0"/>
              <a:t>relevant </a:t>
            </a:r>
            <a:r>
              <a:rPr dirty="0"/>
              <a:t>membership fees after </a:t>
            </a:r>
            <a:r>
              <a:rPr lang="en-US" dirty="0"/>
              <a:t>six </a:t>
            </a:r>
            <a:r>
              <a:rPr dirty="0"/>
              <a:t> months of employment</a:t>
            </a:r>
          </a:p>
          <a:p>
            <a:pPr marL="285750" indent="-285750">
              <a:buSzPct val="100000"/>
              <a:buFont typeface="Arial"/>
              <a:buChar char="•"/>
              <a:defRPr>
                <a:solidFill>
                  <a:srgbClr val="00205B"/>
                </a:solidFill>
                <a:latin typeface="Gadugi"/>
                <a:ea typeface="Gadugi"/>
                <a:cs typeface="Gadugi"/>
                <a:sym typeface="Gadugi"/>
              </a:defRPr>
            </a:pPr>
            <a:endParaRPr dirty="0"/>
          </a:p>
          <a:p>
            <a:pPr marL="285750" indent="-285750">
              <a:buSzPct val="100000"/>
              <a:buFont typeface="Arial"/>
              <a:buChar char="•"/>
              <a:defRPr>
                <a:solidFill>
                  <a:srgbClr val="00205B"/>
                </a:solidFill>
                <a:latin typeface="Gadugi"/>
                <a:ea typeface="Gadugi"/>
                <a:cs typeface="Gadugi"/>
                <a:sym typeface="Gadugi"/>
              </a:defRPr>
            </a:pPr>
            <a:r>
              <a:rPr dirty="0"/>
              <a:t>Learning and </a:t>
            </a:r>
            <a:r>
              <a:rPr lang="en-US" dirty="0"/>
              <a:t>d</a:t>
            </a:r>
            <a:r>
              <a:rPr dirty="0"/>
              <a:t>evelopment –</a:t>
            </a:r>
            <a:r>
              <a:rPr lang="en-US" dirty="0"/>
              <a:t> </a:t>
            </a:r>
            <a:r>
              <a:rPr dirty="0"/>
              <a:t>opportunities to support you in your role </a:t>
            </a:r>
          </a:p>
        </p:txBody>
      </p:sp>
      <p:sp>
        <p:nvSpPr>
          <p:cNvPr id="201" name="Slide Number Placeholder 1"/>
          <p:cNvSpPr txBox="1">
            <a:spLocks noGrp="1"/>
          </p:cNvSpPr>
          <p:nvPr>
            <p:ph type="sldNum" sz="quarter" idx="2"/>
          </p:nvPr>
        </p:nvSpPr>
        <p:spPr>
          <a:xfrm>
            <a:off x="11956123" y="6514020"/>
            <a:ext cx="184061" cy="2692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Tree>
  </p:cSld>
  <p:clrMapOvr>
    <a:masterClrMapping/>
  </p:clrMapOvr>
  <p:transition spd="med"/>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172FF0-5835-66AD-6E23-B3EA1945DE63}"/>
              </a:ext>
            </a:extLst>
          </p:cNvPr>
          <p:cNvSpPr/>
          <p:nvPr/>
        </p:nvSpPr>
        <p:spPr>
          <a:xfrm>
            <a:off x="558069" y="-11289"/>
            <a:ext cx="11650864" cy="1720800"/>
          </a:xfrm>
          <a:prstGeom prst="rect">
            <a:avLst/>
          </a:prstGeom>
          <a:solidFill>
            <a:srgbClr val="B7A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25DBE69-1120-2934-4D6A-05AC9BDB9567}"/>
              </a:ext>
            </a:extLst>
          </p:cNvPr>
          <p:cNvPicPr>
            <a:picLocks noChangeAspect="1"/>
          </p:cNvPicPr>
          <p:nvPr/>
        </p:nvPicPr>
        <p:blipFill>
          <a:blip r:embed="rId3">
            <a:alphaModFix amt="20000"/>
          </a:blip>
          <a:stretch>
            <a:fillRect/>
          </a:stretch>
        </p:blipFill>
        <p:spPr>
          <a:xfrm>
            <a:off x="11000509" y="-30489"/>
            <a:ext cx="1208424" cy="1744747"/>
          </a:xfrm>
          <a:prstGeom prst="rect">
            <a:avLst/>
          </a:prstGeom>
          <a:noFill/>
        </p:spPr>
      </p:pic>
      <p:sp>
        <p:nvSpPr>
          <p:cNvPr id="6" name="Rectangle 5">
            <a:extLst>
              <a:ext uri="{FF2B5EF4-FFF2-40B4-BE49-F238E27FC236}">
                <a16:creationId xmlns:a16="http://schemas.microsoft.com/office/drawing/2014/main" id="{DCC96D31-47FD-17D6-4D8F-0DA74796ED3A}"/>
              </a:ext>
            </a:extLst>
          </p:cNvPr>
          <p:cNvSpPr/>
          <p:nvPr/>
        </p:nvSpPr>
        <p:spPr>
          <a:xfrm>
            <a:off x="-1" y="-11288"/>
            <a:ext cx="558069" cy="1720799"/>
          </a:xfrm>
          <a:prstGeom prst="rect">
            <a:avLst/>
          </a:prstGeom>
          <a:solidFill>
            <a:srgbClr val="D4CC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6003BE1-389D-28EE-9587-325DA182CEE5}"/>
              </a:ext>
            </a:extLst>
          </p:cNvPr>
          <p:cNvSpPr/>
          <p:nvPr/>
        </p:nvSpPr>
        <p:spPr>
          <a:xfrm>
            <a:off x="0" y="1709511"/>
            <a:ext cx="558069" cy="5148489"/>
          </a:xfrm>
          <a:prstGeom prst="rect">
            <a:avLst/>
          </a:prstGeom>
          <a:solidFill>
            <a:srgbClr val="B7A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CDBABE5-6305-5B78-5E32-ACC2C84FF396}"/>
              </a:ext>
            </a:extLst>
          </p:cNvPr>
          <p:cNvSpPr txBox="1"/>
          <p:nvPr/>
        </p:nvSpPr>
        <p:spPr>
          <a:xfrm>
            <a:off x="997906" y="429010"/>
            <a:ext cx="7699526" cy="769441"/>
          </a:xfrm>
          <a:prstGeom prst="rect">
            <a:avLst/>
          </a:prstGeom>
          <a:noFill/>
        </p:spPr>
        <p:txBody>
          <a:bodyPr wrap="square" rtlCol="0">
            <a:spAutoFit/>
          </a:bodyPr>
          <a:lstStyle/>
          <a:p>
            <a:r>
              <a:rPr lang="en-US" sz="4400" dirty="0">
                <a:solidFill>
                  <a:srgbClr val="00205B"/>
                </a:solidFill>
                <a:latin typeface="Gadugi" panose="020B0502040204020203" pitchFamily="34" charset="0"/>
                <a:ea typeface="Gadugi" panose="020B0502040204020203" pitchFamily="34" charset="0"/>
                <a:cs typeface="Noto Sans Medium" panose="020B0502040504020204" pitchFamily="34" charset="0"/>
              </a:rPr>
              <a:t>Conditions of employment</a:t>
            </a:r>
          </a:p>
        </p:txBody>
      </p:sp>
      <p:sp>
        <p:nvSpPr>
          <p:cNvPr id="9" name="TextBox 8">
            <a:extLst>
              <a:ext uri="{FF2B5EF4-FFF2-40B4-BE49-F238E27FC236}">
                <a16:creationId xmlns:a16="http://schemas.microsoft.com/office/drawing/2014/main" id="{B9580638-8D33-87E8-253B-3840D75DD28E}"/>
              </a:ext>
            </a:extLst>
          </p:cNvPr>
          <p:cNvSpPr txBox="1"/>
          <p:nvPr/>
        </p:nvSpPr>
        <p:spPr>
          <a:xfrm>
            <a:off x="847720" y="1840241"/>
            <a:ext cx="11193223" cy="4195700"/>
          </a:xfrm>
          <a:prstGeom prst="rect">
            <a:avLst/>
          </a:prstGeom>
          <a:noFill/>
        </p:spPr>
        <p:txBody>
          <a:bodyPr wrap="square" lIns="91440" tIns="45720" rIns="91440" bIns="45720" rtlCol="0" anchor="t">
            <a:spAutoFit/>
          </a:bodyPr>
          <a:lstStyle/>
          <a:p>
            <a:pPr>
              <a:lnSpc>
                <a:spcPct val="150000"/>
              </a:lnSpc>
            </a:pPr>
            <a:r>
              <a:rPr lang="en-GB" dirty="0">
                <a:solidFill>
                  <a:srgbClr val="00205B"/>
                </a:solidFill>
                <a:latin typeface="Gadugi" panose="020B0502040204020203" pitchFamily="34" charset="0"/>
              </a:rPr>
              <a:t>Any offer of employment made will be subject to the following conditions: </a:t>
            </a:r>
          </a:p>
          <a:p>
            <a:pPr>
              <a:lnSpc>
                <a:spcPct val="150000"/>
              </a:lnSpc>
            </a:pPr>
            <a:endParaRPr lang="en-US" dirty="0">
              <a:solidFill>
                <a:srgbClr val="00205B"/>
              </a:solidFill>
              <a:latin typeface="Gadugi" panose="020B0502040204020203" pitchFamily="34" charset="0"/>
            </a:endParaRPr>
          </a:p>
          <a:p>
            <a:pPr marL="285750" indent="-285750">
              <a:lnSpc>
                <a:spcPct val="150000"/>
              </a:lnSpc>
              <a:buFont typeface="Arial" panose="020B0604020202020204" pitchFamily="34" charset="0"/>
              <a:buChar char="•"/>
            </a:pPr>
            <a:r>
              <a:rPr lang="en-GB" dirty="0">
                <a:solidFill>
                  <a:srgbClr val="00205B"/>
                </a:solidFill>
                <a:latin typeface="Gadugi" panose="020B0502040204020203" pitchFamily="34" charset="0"/>
              </a:rPr>
              <a:t>Satisfactory references covering the last 5 years from at least two references, including one from your current or most recent employer</a:t>
            </a:r>
          </a:p>
          <a:p>
            <a:pPr marL="285750" indent="-285750">
              <a:lnSpc>
                <a:spcPct val="150000"/>
              </a:lnSpc>
              <a:buFont typeface="Arial" panose="020B0604020202020204" pitchFamily="34" charset="0"/>
              <a:buChar char="•"/>
            </a:pPr>
            <a:r>
              <a:rPr lang="en-GB" dirty="0">
                <a:solidFill>
                  <a:srgbClr val="00205B"/>
                </a:solidFill>
                <a:latin typeface="Gadugi" panose="020B0502040204020203" pitchFamily="34" charset="0"/>
              </a:rPr>
              <a:t>A pre-employment medical screening</a:t>
            </a:r>
          </a:p>
          <a:p>
            <a:pPr marL="285750" indent="-285750">
              <a:lnSpc>
                <a:spcPct val="150000"/>
              </a:lnSpc>
              <a:buFont typeface="Arial" panose="020B0604020202020204" pitchFamily="34" charset="0"/>
              <a:buChar char="•"/>
            </a:pPr>
            <a:r>
              <a:rPr lang="en-GB" dirty="0">
                <a:solidFill>
                  <a:srgbClr val="00205B"/>
                </a:solidFill>
                <a:latin typeface="Gadugi" panose="020B0502040204020203" pitchFamily="34" charset="0"/>
              </a:rPr>
              <a:t>Enhanced DBS Disclosure</a:t>
            </a:r>
          </a:p>
          <a:p>
            <a:pPr marL="285750" indent="-285750">
              <a:lnSpc>
                <a:spcPct val="150000"/>
              </a:lnSpc>
              <a:buFont typeface="Arial" panose="020B0604020202020204" pitchFamily="34" charset="0"/>
              <a:buChar char="•"/>
            </a:pPr>
            <a:r>
              <a:rPr lang="en-GB" dirty="0">
                <a:solidFill>
                  <a:srgbClr val="00205B"/>
                </a:solidFill>
                <a:latin typeface="Gadugi" panose="020B0502040204020203" pitchFamily="34" charset="0"/>
              </a:rPr>
              <a:t>Proof of the Right to Work in the UK</a:t>
            </a:r>
            <a:endParaRPr lang="en-US" dirty="0">
              <a:solidFill>
                <a:srgbClr val="00205B"/>
              </a:solidFill>
              <a:latin typeface="Gadugi" panose="020B0502040204020203" pitchFamily="34" charset="0"/>
            </a:endParaRPr>
          </a:p>
          <a:p>
            <a:pPr>
              <a:lnSpc>
                <a:spcPct val="150000"/>
              </a:lnSpc>
            </a:pPr>
            <a:endParaRPr lang="en-US" dirty="0">
              <a:solidFill>
                <a:srgbClr val="00205B"/>
              </a:solidFill>
              <a:latin typeface="Gadugi" panose="020B0502040204020203" pitchFamily="34" charset="0"/>
            </a:endParaRPr>
          </a:p>
          <a:p>
            <a:pPr>
              <a:lnSpc>
                <a:spcPct val="150000"/>
              </a:lnSpc>
            </a:pPr>
            <a:r>
              <a:rPr lang="en-US" dirty="0">
                <a:solidFill>
                  <a:srgbClr val="00205B"/>
                </a:solidFill>
                <a:latin typeface="Gadugi" panose="020B0502040204020203" pitchFamily="34" charset="0"/>
              </a:rPr>
              <a:t>Confirmation in post will be subject to: </a:t>
            </a:r>
            <a:endParaRPr lang="en-GB" dirty="0">
              <a:solidFill>
                <a:srgbClr val="00205B"/>
              </a:solidFill>
              <a:latin typeface="Gadugi" panose="020B0502040204020203" pitchFamily="34" charset="0"/>
            </a:endParaRPr>
          </a:p>
          <a:p>
            <a:pPr marL="285750" indent="-285750">
              <a:lnSpc>
                <a:spcPct val="150000"/>
              </a:lnSpc>
              <a:buFont typeface="Arial" panose="020B0604020202020204" pitchFamily="34" charset="0"/>
              <a:buChar char="•"/>
            </a:pPr>
            <a:r>
              <a:rPr lang="en-GB" dirty="0">
                <a:solidFill>
                  <a:srgbClr val="00205B"/>
                </a:solidFill>
                <a:latin typeface="Gadugi"/>
              </a:rPr>
              <a:t>A satisfactory 6-month probationary period.</a:t>
            </a:r>
          </a:p>
        </p:txBody>
      </p:sp>
    </p:spTree>
    <p:extLst>
      <p:ext uri="{BB962C8B-B14F-4D97-AF65-F5344CB8AC3E}">
        <p14:creationId xmlns:p14="http://schemas.microsoft.com/office/powerpoint/2010/main" val="1227369422"/>
      </p:ext>
    </p:extLst>
  </p:cSld>
  <p:clrMapOvr>
    <a:masterClrMapping/>
  </p:clrMapOvr>
  <p:transition spd="med"/>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Rectangle 3"/>
          <p:cNvSpPr/>
          <p:nvPr/>
        </p:nvSpPr>
        <p:spPr>
          <a:xfrm>
            <a:off x="558068" y="-11288"/>
            <a:ext cx="11650866" cy="1720819"/>
          </a:xfrm>
          <a:prstGeom prst="rect">
            <a:avLst/>
          </a:prstGeom>
          <a:solidFill>
            <a:srgbClr val="A9C47F"/>
          </a:solidFill>
          <a:ln w="12700">
            <a:miter lim="400000"/>
          </a:ln>
        </p:spPr>
        <p:txBody>
          <a:bodyPr lIns="45719" rIns="45719" anchor="ctr"/>
          <a:lstStyle/>
          <a:p>
            <a:pPr algn="ctr">
              <a:defRPr>
                <a:solidFill>
                  <a:srgbClr val="FFFFFF"/>
                </a:solidFill>
              </a:defRPr>
            </a:pPr>
            <a:endParaRPr/>
          </a:p>
        </p:txBody>
      </p:sp>
      <p:sp>
        <p:nvSpPr>
          <p:cNvPr id="204" name="TextBox 4"/>
          <p:cNvSpPr txBox="1"/>
          <p:nvPr/>
        </p:nvSpPr>
        <p:spPr>
          <a:xfrm>
            <a:off x="997905" y="435773"/>
            <a:ext cx="7910425" cy="764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4400">
                <a:solidFill>
                  <a:srgbClr val="00205B"/>
                </a:solidFill>
                <a:latin typeface="Gadugi"/>
                <a:ea typeface="Gadugi"/>
                <a:cs typeface="Gadugi"/>
                <a:sym typeface="Gadugi"/>
              </a:defRPr>
            </a:lvl1pPr>
          </a:lstStyle>
          <a:p>
            <a:r>
              <a:t>About us</a:t>
            </a:r>
          </a:p>
        </p:txBody>
      </p:sp>
      <p:pic>
        <p:nvPicPr>
          <p:cNvPr id="205" name="Picture 5" descr="Picture 5"/>
          <p:cNvPicPr>
            <a:picLocks noChangeAspect="1"/>
          </p:cNvPicPr>
          <p:nvPr/>
        </p:nvPicPr>
        <p:blipFill>
          <a:blip r:embed="rId2">
            <a:alphaModFix amt="20000"/>
          </a:blip>
          <a:stretch>
            <a:fillRect/>
          </a:stretch>
        </p:blipFill>
        <p:spPr>
          <a:xfrm>
            <a:off x="11003783" y="-30490"/>
            <a:ext cx="1205151" cy="1740021"/>
          </a:xfrm>
          <a:prstGeom prst="rect">
            <a:avLst/>
          </a:prstGeom>
          <a:ln w="12700">
            <a:miter lim="400000"/>
          </a:ln>
        </p:spPr>
      </p:pic>
      <p:sp>
        <p:nvSpPr>
          <p:cNvPr id="206" name="Rectangle 6"/>
          <p:cNvSpPr/>
          <p:nvPr/>
        </p:nvSpPr>
        <p:spPr>
          <a:xfrm>
            <a:off x="0" y="0"/>
            <a:ext cx="558069" cy="1720819"/>
          </a:xfrm>
          <a:prstGeom prst="rect">
            <a:avLst/>
          </a:prstGeom>
          <a:solidFill>
            <a:srgbClr val="CBDCB2"/>
          </a:solidFill>
          <a:ln w="12700">
            <a:miter lim="400000"/>
          </a:ln>
        </p:spPr>
        <p:txBody>
          <a:bodyPr lIns="45719" rIns="45719" anchor="ctr"/>
          <a:lstStyle/>
          <a:p>
            <a:pPr algn="ctr">
              <a:defRPr>
                <a:solidFill>
                  <a:srgbClr val="FFFFFF"/>
                </a:solidFill>
              </a:defRPr>
            </a:pPr>
            <a:endParaRPr/>
          </a:p>
        </p:txBody>
      </p:sp>
      <p:sp>
        <p:nvSpPr>
          <p:cNvPr id="207" name="Rectangle 7"/>
          <p:cNvSpPr/>
          <p:nvPr/>
        </p:nvSpPr>
        <p:spPr>
          <a:xfrm>
            <a:off x="0" y="1708181"/>
            <a:ext cx="558069" cy="5149819"/>
          </a:xfrm>
          <a:prstGeom prst="rect">
            <a:avLst/>
          </a:prstGeom>
          <a:solidFill>
            <a:srgbClr val="A9C47F"/>
          </a:solidFill>
          <a:ln w="12700">
            <a:miter lim="400000"/>
          </a:ln>
        </p:spPr>
        <p:txBody>
          <a:bodyPr lIns="45719" rIns="45719" anchor="ctr"/>
          <a:lstStyle/>
          <a:p>
            <a:pPr algn="ctr">
              <a:defRPr>
                <a:solidFill>
                  <a:srgbClr val="FFFFFF"/>
                </a:solidFill>
              </a:defRPr>
            </a:pPr>
            <a:endParaRPr/>
          </a:p>
        </p:txBody>
      </p:sp>
      <p:sp>
        <p:nvSpPr>
          <p:cNvPr id="208" name="Slide Number Placeholder 1"/>
          <p:cNvSpPr txBox="1">
            <a:spLocks noGrp="1"/>
          </p:cNvSpPr>
          <p:nvPr>
            <p:ph type="sldNum" sz="quarter" idx="2"/>
          </p:nvPr>
        </p:nvSpPr>
        <p:spPr>
          <a:xfrm>
            <a:off x="11876202" y="6514020"/>
            <a:ext cx="263982" cy="2692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888888"/>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en-GB" smtClean="0"/>
              <a:pPr/>
              <a:t>9</a:t>
            </a:fld>
            <a:endParaRPr/>
          </a:p>
        </p:txBody>
      </p:sp>
      <p:sp>
        <p:nvSpPr>
          <p:cNvPr id="209" name="TextBox 13"/>
          <p:cNvSpPr txBox="1"/>
          <p:nvPr/>
        </p:nvSpPr>
        <p:spPr>
          <a:xfrm>
            <a:off x="997906" y="1743502"/>
            <a:ext cx="5098094"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solidFill>
                  <a:srgbClr val="00205B"/>
                </a:solidFill>
                <a:latin typeface="Gadugi"/>
                <a:ea typeface="Gadugi"/>
                <a:cs typeface="Gadugi"/>
                <a:sym typeface="Gadugi"/>
              </a:defRPr>
            </a:lvl1pPr>
          </a:lstStyle>
          <a:p>
            <a:r>
              <a:rPr dirty="0"/>
              <a:t>Our mission</a:t>
            </a:r>
          </a:p>
        </p:txBody>
      </p:sp>
      <p:sp>
        <p:nvSpPr>
          <p:cNvPr id="210" name="Straight Connector 14"/>
          <p:cNvSpPr/>
          <p:nvPr/>
        </p:nvSpPr>
        <p:spPr>
          <a:xfrm>
            <a:off x="1076815" y="2351513"/>
            <a:ext cx="2303362" cy="1"/>
          </a:xfrm>
          <a:prstGeom prst="line">
            <a:avLst/>
          </a:prstGeom>
          <a:ln w="38100">
            <a:solidFill>
              <a:srgbClr val="A9C47F"/>
            </a:solidFill>
            <a:miter/>
          </a:ln>
        </p:spPr>
        <p:txBody>
          <a:bodyPr lIns="45719" rIns="45719"/>
          <a:lstStyle/>
          <a:p>
            <a:endParaRPr/>
          </a:p>
        </p:txBody>
      </p:sp>
      <p:sp>
        <p:nvSpPr>
          <p:cNvPr id="211" name="TextBox 15"/>
          <p:cNvSpPr txBox="1"/>
          <p:nvPr/>
        </p:nvSpPr>
        <p:spPr>
          <a:xfrm>
            <a:off x="997905" y="2472172"/>
            <a:ext cx="10793602"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a:solidFill>
                  <a:srgbClr val="00205B"/>
                </a:solidFill>
                <a:latin typeface="Gadugi"/>
                <a:ea typeface="Gadugi"/>
                <a:cs typeface="Gadugi"/>
                <a:sym typeface="Gadugi"/>
              </a:defRPr>
            </a:lvl1pPr>
          </a:lstStyle>
          <a:p>
            <a:r>
              <a:rPr dirty="0"/>
              <a:t>Royal Star &amp; Garter was founded in 1916 to care for the severely injured young men returning from the battlegrounds of the First World War. Today, </a:t>
            </a:r>
            <a:r>
              <a:rPr b="1" dirty="0"/>
              <a:t>our mission is to provide</a:t>
            </a:r>
            <a:r>
              <a:rPr lang="en-GB" b="1" dirty="0"/>
              <a:t> outstanding care and support that recognises the needs of veterans and their families.</a:t>
            </a:r>
            <a:endParaRPr b="1" dirty="0"/>
          </a:p>
        </p:txBody>
      </p:sp>
      <p:sp>
        <p:nvSpPr>
          <p:cNvPr id="212" name="TextBox 16"/>
          <p:cNvSpPr txBox="1"/>
          <p:nvPr/>
        </p:nvSpPr>
        <p:spPr>
          <a:xfrm>
            <a:off x="986700" y="3313998"/>
            <a:ext cx="5098094" cy="5740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200">
                <a:solidFill>
                  <a:srgbClr val="00205B"/>
                </a:solidFill>
                <a:latin typeface="Gadugi"/>
                <a:ea typeface="Gadugi"/>
                <a:cs typeface="Gadugi"/>
                <a:sym typeface="Gadugi"/>
              </a:defRPr>
            </a:lvl1pPr>
          </a:lstStyle>
          <a:p>
            <a:r>
              <a:rPr dirty="0"/>
              <a:t>Our care</a:t>
            </a:r>
          </a:p>
        </p:txBody>
      </p:sp>
      <p:sp>
        <p:nvSpPr>
          <p:cNvPr id="213" name="Straight Connector 17"/>
          <p:cNvSpPr/>
          <p:nvPr/>
        </p:nvSpPr>
        <p:spPr>
          <a:xfrm>
            <a:off x="1076815" y="3955981"/>
            <a:ext cx="2303362" cy="1"/>
          </a:xfrm>
          <a:prstGeom prst="line">
            <a:avLst/>
          </a:prstGeom>
          <a:ln w="38100">
            <a:solidFill>
              <a:srgbClr val="A9C47F"/>
            </a:solidFill>
            <a:miter/>
          </a:ln>
        </p:spPr>
        <p:txBody>
          <a:bodyPr lIns="45719" rIns="45719"/>
          <a:lstStyle/>
          <a:p>
            <a:endParaRPr/>
          </a:p>
        </p:txBody>
      </p:sp>
      <p:sp>
        <p:nvSpPr>
          <p:cNvPr id="214" name="TextBox 18"/>
          <p:cNvSpPr txBox="1"/>
          <p:nvPr/>
        </p:nvSpPr>
        <p:spPr>
          <a:xfrm>
            <a:off x="986700" y="4065810"/>
            <a:ext cx="10793602" cy="8309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1600">
                <a:solidFill>
                  <a:srgbClr val="00205B"/>
                </a:solidFill>
                <a:latin typeface="Gadugi"/>
                <a:ea typeface="Gadugi"/>
                <a:cs typeface="Gadugi"/>
                <a:sym typeface="Gadugi"/>
              </a:defRPr>
            </a:lvl1pPr>
          </a:lstStyle>
          <a:p>
            <a:r>
              <a:rPr lang="en-GB" dirty="0"/>
              <a:t>We provide care, support and friendship for those who have had the courage to serve so that they can live well. We deliver that through high quality Homes, a range of services in the local community, by driving innovative practice and by setting the standards for others to follow. We offer:</a:t>
            </a:r>
          </a:p>
        </p:txBody>
      </p:sp>
      <p:sp>
        <p:nvSpPr>
          <p:cNvPr id="3" name="TextBox 2">
            <a:extLst>
              <a:ext uri="{FF2B5EF4-FFF2-40B4-BE49-F238E27FC236}">
                <a16:creationId xmlns:a16="http://schemas.microsoft.com/office/drawing/2014/main" id="{841F89FF-8335-8302-7463-4F6B46DFE45B}"/>
              </a:ext>
            </a:extLst>
          </p:cNvPr>
          <p:cNvSpPr txBox="1"/>
          <p:nvPr/>
        </p:nvSpPr>
        <p:spPr>
          <a:xfrm>
            <a:off x="1076815" y="4991100"/>
            <a:ext cx="4371485" cy="10772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1600" b="0" i="0" u="none" strike="noStrike" cap="none" spc="0" normalizeH="0" baseline="0" dirty="0">
                <a:ln>
                  <a:noFill/>
                </a:ln>
                <a:solidFill>
                  <a:srgbClr val="00205B"/>
                </a:solidFill>
                <a:effectLst/>
                <a:uFillTx/>
                <a:latin typeface="Gadugi" panose="020B0502040204020203" pitchFamily="34" charset="0"/>
                <a:ea typeface="Gadugi" panose="020B0502040204020203" pitchFamily="34" charset="0"/>
                <a:sym typeface="Calibri"/>
              </a:rPr>
              <a:t>Nursing care</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GB" sz="1600" dirty="0">
                <a:solidFill>
                  <a:srgbClr val="00205B"/>
                </a:solidFill>
                <a:latin typeface="Gadugi" panose="020B0502040204020203" pitchFamily="34" charset="0"/>
                <a:ea typeface="Gadugi" panose="020B0502040204020203" pitchFamily="34" charset="0"/>
              </a:rPr>
              <a:t>Dementia care</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1600" b="0" i="0" u="none" strike="noStrike" cap="none" spc="0" normalizeH="0" baseline="0" dirty="0">
                <a:ln>
                  <a:noFill/>
                </a:ln>
                <a:solidFill>
                  <a:srgbClr val="00205B"/>
                </a:solidFill>
                <a:effectLst/>
                <a:uFillTx/>
                <a:latin typeface="Gadugi" panose="020B0502040204020203" pitchFamily="34" charset="0"/>
                <a:ea typeface="Gadugi" panose="020B0502040204020203" pitchFamily="34" charset="0"/>
                <a:sym typeface="Calibri"/>
              </a:rPr>
              <a:t>Short-break/respite care</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GB" sz="1600" dirty="0">
                <a:solidFill>
                  <a:srgbClr val="00205B"/>
                </a:solidFill>
                <a:latin typeface="Gadugi" panose="020B0502040204020203" pitchFamily="34" charset="0"/>
                <a:ea typeface="Gadugi" panose="020B0502040204020203" pitchFamily="34" charset="0"/>
              </a:rPr>
              <a:t>End of life care</a:t>
            </a:r>
            <a:endParaRPr kumimoji="0" lang="en-GB" sz="1600" b="0" i="0" u="none" strike="noStrike" cap="none" spc="0" normalizeH="0" baseline="0" dirty="0">
              <a:ln>
                <a:noFill/>
              </a:ln>
              <a:solidFill>
                <a:srgbClr val="00205B"/>
              </a:solidFill>
              <a:effectLst/>
              <a:uFillTx/>
              <a:latin typeface="Gadugi" panose="020B0502040204020203" pitchFamily="34" charset="0"/>
              <a:ea typeface="Gadugi" panose="020B0502040204020203" pitchFamily="34" charset="0"/>
              <a:sym typeface="Calibri"/>
            </a:endParaRPr>
          </a:p>
        </p:txBody>
      </p:sp>
      <p:sp>
        <p:nvSpPr>
          <p:cNvPr id="4" name="TextBox 3">
            <a:extLst>
              <a:ext uri="{FF2B5EF4-FFF2-40B4-BE49-F238E27FC236}">
                <a16:creationId xmlns:a16="http://schemas.microsoft.com/office/drawing/2014/main" id="{62698910-FC59-3675-738A-F1FCA51A4108}"/>
              </a:ext>
            </a:extLst>
          </p:cNvPr>
          <p:cNvSpPr txBox="1"/>
          <p:nvPr/>
        </p:nvSpPr>
        <p:spPr>
          <a:xfrm>
            <a:off x="5753099" y="4991100"/>
            <a:ext cx="3876675"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1600" b="0" i="0" u="none" strike="noStrike" cap="none" spc="0" normalizeH="0" baseline="0" dirty="0">
                <a:ln>
                  <a:noFill/>
                </a:ln>
                <a:solidFill>
                  <a:srgbClr val="00205B"/>
                </a:solidFill>
                <a:effectLst/>
                <a:uFillTx/>
                <a:latin typeface="Gadugi" panose="020B0502040204020203" pitchFamily="34" charset="0"/>
                <a:ea typeface="Gadugi" panose="020B0502040204020203" pitchFamily="34" charset="0"/>
                <a:sym typeface="Calibri"/>
              </a:rPr>
              <a:t>Day care</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GB" sz="1600" dirty="0">
                <a:solidFill>
                  <a:srgbClr val="00205B"/>
                </a:solidFill>
                <a:latin typeface="Gadugi" panose="020B0502040204020203" pitchFamily="34" charset="0"/>
                <a:ea typeface="Gadugi" panose="020B0502040204020203" pitchFamily="34" charset="0"/>
              </a:rPr>
              <a:t>Lunch Clubs</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1600" b="0" i="0" u="none" strike="noStrike" cap="none" spc="0" normalizeH="0" baseline="0" dirty="0">
                <a:ln>
                  <a:noFill/>
                </a:ln>
                <a:solidFill>
                  <a:srgbClr val="00205B"/>
                </a:solidFill>
                <a:effectLst/>
                <a:uFillTx/>
                <a:latin typeface="Gadugi" panose="020B0502040204020203" pitchFamily="34" charset="0"/>
                <a:ea typeface="Gadugi" panose="020B0502040204020203" pitchFamily="34" charset="0"/>
                <a:sym typeface="Calibri"/>
              </a:rPr>
              <a:t>Telephone Friendship Service</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a6833e2-6c0a-40e0-984f-c2a022233780">
      <Terms xmlns="http://schemas.microsoft.com/office/infopath/2007/PartnerControls"/>
    </lcf76f155ced4ddcb4097134ff3c332f>
    <TaxCatchAll xmlns="29c8f6e0-f1fd-4550-8300-3d240a4abe9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77E52419DDBD44A72ADD647CD20C8A" ma:contentTypeVersion="12" ma:contentTypeDescription="Create a new document." ma:contentTypeScope="" ma:versionID="e911c6eae49c0c7f9f053b12b0b0fb91">
  <xsd:schema xmlns:xsd="http://www.w3.org/2001/XMLSchema" xmlns:xs="http://www.w3.org/2001/XMLSchema" xmlns:p="http://schemas.microsoft.com/office/2006/metadata/properties" xmlns:ns2="9a6833e2-6c0a-40e0-984f-c2a022233780" xmlns:ns3="29c8f6e0-f1fd-4550-8300-3d240a4abe90" targetNamespace="http://schemas.microsoft.com/office/2006/metadata/properties" ma:root="true" ma:fieldsID="65062a9ac679f059cd53ada933fff0ff" ns2:_="" ns3:_="">
    <xsd:import namespace="9a6833e2-6c0a-40e0-984f-c2a022233780"/>
    <xsd:import namespace="29c8f6e0-f1fd-4550-8300-3d240a4abe90"/>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SearchProperties" minOccurs="0"/>
                <xsd:element ref="ns2:MediaServiceObjectDetectorVersion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6833e2-6c0a-40e0-984f-c2a022233780"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4d4be503-bd9b-4ca8-b747-10a91422fdf4"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9c8f6e0-f1fd-4550-8300-3d240a4abe90"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1b7bd3c-8e2e-45fe-9331-253cf15642b5}" ma:internalName="TaxCatchAll" ma:showField="CatchAllData" ma:web="29c8f6e0-f1fd-4550-8300-3d240a4abe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52DA00-51A0-4767-BA1C-912DD0AA2A26}">
  <ds:schemaRefs>
    <ds:schemaRef ds:uri="http://schemas.microsoft.com/sharepoint/v3/contenttype/forms"/>
  </ds:schemaRefs>
</ds:datastoreItem>
</file>

<file path=customXml/itemProps2.xml><?xml version="1.0" encoding="utf-8"?>
<ds:datastoreItem xmlns:ds="http://schemas.openxmlformats.org/officeDocument/2006/customXml" ds:itemID="{4874E8E5-F018-4D76-89FD-EC80FE57CB18}">
  <ds:schemaRefs>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29c8f6e0-f1fd-4550-8300-3d240a4abe90"/>
    <ds:schemaRef ds:uri="http://purl.org/dc/elements/1.1/"/>
    <ds:schemaRef ds:uri="9a6833e2-6c0a-40e0-984f-c2a022233780"/>
    <ds:schemaRef ds:uri="http://www.w3.org/XML/1998/namespace"/>
    <ds:schemaRef ds:uri="http://purl.org/dc/terms/"/>
  </ds:schemaRefs>
</ds:datastoreItem>
</file>

<file path=customXml/itemProps3.xml><?xml version="1.0" encoding="utf-8"?>
<ds:datastoreItem xmlns:ds="http://schemas.openxmlformats.org/officeDocument/2006/customXml" ds:itemID="{515F6E32-A1E5-459B-811A-768AA0FD2F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6833e2-6c0a-40e0-984f-c2a022233780"/>
    <ds:schemaRef ds:uri="29c8f6e0-f1fd-4550-8300-3d240a4abe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1585</Words>
  <Application>Microsoft Office PowerPoint</Application>
  <PresentationFormat>Widescreen</PresentationFormat>
  <Paragraphs>170</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Gadugi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Fanning-Tichborne</dc:creator>
  <cp:lastModifiedBy>Caley Eldred</cp:lastModifiedBy>
  <cp:revision>102</cp:revision>
  <dcterms:modified xsi:type="dcterms:W3CDTF">2026-07-08T14:49:29Z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0x0101004477E52419DDBD44A72ADD647CD20C8A</vt:lpwstr>
  </property>
  <property fmtid="{D5CDD505-2E9C-101B-9397-08002B2CF9AE}" pid="3" name="MediaServiceImageTags">
    <vt:lpwstr/>
  </property>
</Properties>
</file>